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8" r:id="rId3"/>
    <p:sldId id="282" r:id="rId4"/>
    <p:sldId id="330" r:id="rId5"/>
    <p:sldId id="295" r:id="rId6"/>
    <p:sldId id="299" r:id="rId7"/>
    <p:sldId id="263" r:id="rId8"/>
    <p:sldId id="310" r:id="rId9"/>
    <p:sldId id="305" r:id="rId10"/>
    <p:sldId id="302" r:id="rId11"/>
    <p:sldId id="311" r:id="rId12"/>
    <p:sldId id="317" r:id="rId13"/>
    <p:sldId id="318" r:id="rId14"/>
    <p:sldId id="286" r:id="rId15"/>
    <p:sldId id="319" r:id="rId16"/>
    <p:sldId id="327" r:id="rId17"/>
    <p:sldId id="320" r:id="rId18"/>
    <p:sldId id="284" r:id="rId19"/>
    <p:sldId id="328" r:id="rId20"/>
    <p:sldId id="297" r:id="rId21"/>
    <p:sldId id="306" r:id="rId22"/>
    <p:sldId id="269" r:id="rId23"/>
    <p:sldId id="329" r:id="rId24"/>
    <p:sldId id="258" r:id="rId25"/>
  </p:sldIdLst>
  <p:sldSz cx="12192000" cy="6858000"/>
  <p:notesSz cx="6858000" cy="9144000"/>
  <p:embeddedFontLst>
    <p:embeddedFont>
      <p:font typeface="Agency FB" panose="020B0503020202020204" pitchFamily="34" charset="77"/>
      <p:regular r:id="rId27"/>
      <p:bold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Mistral" panose="03090702030407020403" pitchFamily="66" charset="0"/>
      <p:regular r:id="rId33"/>
    </p:embeddedFont>
    <p:embeddedFont>
      <p:font typeface="Quattrocento Sans" panose="020B0502050000020003" pitchFamily="3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7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522"/>
    <a:srgbClr val="115E21"/>
    <a:srgbClr val="054A98"/>
    <a:srgbClr val="CF7D47"/>
    <a:srgbClr val="FF5050"/>
    <a:srgbClr val="FFFFFF"/>
    <a:srgbClr val="D9E1D9"/>
    <a:srgbClr val="ECF4E3"/>
    <a:srgbClr val="548C2E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37" autoAdjust="0"/>
    <p:restoredTop sz="92717" autoAdjust="0"/>
  </p:normalViewPr>
  <p:slideViewPr>
    <p:cSldViewPr snapToGrid="0">
      <p:cViewPr varScale="1">
        <p:scale>
          <a:sx n="91" d="100"/>
          <a:sy n="91" d="100"/>
        </p:scale>
        <p:origin x="56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CC5-428C-A2A9-97427A9D0D55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15-4DFF-9E6C-DC4C41AC543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C5-428C-A2A9-97427A9D0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MX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s-MX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Cost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de equipos en el mercado (</a:t>
            </a:r>
            <a:r>
              <a:rPr lang="es-MX" sz="2000" baseline="0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Mdp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endParaRPr lang="es-MX" sz="2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DD7-497F-8404-00C8BD63D037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D7-497F-8404-00C8BD63D037}"/>
              </c:ext>
            </c:extLst>
          </c:dPt>
          <c:cat>
            <c:strRef>
              <c:f>Hoja1!$A$2:$A$5</c:f>
              <c:strCache>
                <c:ptCount val="4"/>
                <c:pt idx="0">
                  <c:v>Empresas competidoras</c:v>
                </c:pt>
                <c:pt idx="1">
                  <c:v>Vendedores ambulanes</c:v>
                </c:pt>
                <c:pt idx="2">
                  <c:v>DTA maX</c:v>
                </c:pt>
                <c:pt idx="3">
                  <c:v>DTA eco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125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D7-497F-8404-00C8BD63D0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99"/>
        <c:axId val="2085616064"/>
        <c:axId val="863983360"/>
      </c:barChart>
      <c:catAx>
        <c:axId val="20856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863983360"/>
        <c:crosses val="autoZero"/>
        <c:auto val="1"/>
        <c:lblAlgn val="ctr"/>
        <c:lblOffset val="100"/>
        <c:noMultiLvlLbl val="0"/>
      </c:catAx>
      <c:valAx>
        <c:axId val="86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208561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685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809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369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98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Implementación: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Both"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Análisis previo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de los sistemas de riego a automatizar para definir los requerimientos previos como cableado, calidad de la energía eléctrica, cobertura de comunicación, entre otros;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Both"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Instalación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 de los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módulos de automatización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en los sistemas de riego y bombeo, esta etapa puede ser realizada tanto por nuestros instaladores como por los propios productores;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Both"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Instalación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 de la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aplicación móvil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(gratuita) y alta a los sistemas instalados, procedimiento que también puede ser realizado por el propio productor debido a lo sencillo e intuitivo que resulta.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Both"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Protocolos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Existen protocolos escritos y detallados que incluyen las particularidades para equipos que siguen determinados estándares (configuraciones, códigos de colores, componentes específicos,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etc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). El sistema es muy intuitivo para el productor y no requiere de capacitación.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Costo de venta directa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(sin intermediarios):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Su costo varía en dependencia del dispositivo de hardware requerido de 8’000.00 a 24’000.00 MXN más IVA, a los que se les suma gastos de insumo en caso de necesitarse cableado extra, electroválvulas, sensores o mantenimiento previo.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Garantía: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Proveemos una garantía de 2 años, aunque es una solución de mantenimiento cero y contamos con monitoreo constante de los sistemas que nos permite alertar a los productores de incidentes, así como actualizaciones automáticas periódicas a sus sistemas.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8220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3025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25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24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Calibri" panose="020F0502020204030204" pitchFamily="34" charset="0"/>
                <a:cs typeface="Arial"/>
                <a:sym typeface="Arial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058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89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6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5216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408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E37EA6F9-CF89-1E5B-AD24-725CFD60D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>
            <a:extLst>
              <a:ext uri="{FF2B5EF4-FFF2-40B4-BE49-F238E27FC236}">
                <a16:creationId xmlns:a16="http://schemas.microsoft.com/office/drawing/2014/main" id="{8141997E-941E-225D-7FDD-7DB184F4F5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FAE82732-B9F2-8088-C1CF-A594B127A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892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4906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81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Características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Permite un alto nivel de integración a diferentes sistemas de riego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Independiente de la marca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Si son de movimiento continuo (pivotes) o estacionarios (aspersión, goteo, subterráneo, rodado, etc.), 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La localización, extensión o cantidad de sistemas.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583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361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 cstate="hq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6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3.wdp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eg"/><Relationship Id="rId11" Type="http://schemas.openxmlformats.org/officeDocument/2006/relationships/image" Target="../media/image17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microsoft.com/office/2007/relationships/hdphoto" Target="../media/hdphoto6.wdp"/><Relationship Id="rId9" Type="http://schemas.openxmlformats.org/officeDocument/2006/relationships/image" Target="../media/image44.png"/><Relationship Id="rId1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9.sv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chart" Target="../charts/chart1.xml"/><Relationship Id="rId9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microsoft.com/office/2007/relationships/hdphoto" Target="../media/hdphoto8.wdp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3.png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102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13" Type="http://schemas.openxmlformats.org/officeDocument/2006/relationships/image" Target="../media/image112.png"/><Relationship Id="rId18" Type="http://schemas.microsoft.com/office/2007/relationships/hdphoto" Target="../media/hdphoto12.wdp"/><Relationship Id="rId3" Type="http://schemas.openxmlformats.org/officeDocument/2006/relationships/image" Target="../media/image103.png"/><Relationship Id="rId21" Type="http://schemas.openxmlformats.org/officeDocument/2006/relationships/image" Target="../media/image116.png"/><Relationship Id="rId7" Type="http://schemas.openxmlformats.org/officeDocument/2006/relationships/image" Target="../media/image106.jpeg"/><Relationship Id="rId12" Type="http://schemas.openxmlformats.org/officeDocument/2006/relationships/image" Target="../media/image111.jpeg"/><Relationship Id="rId17" Type="http://schemas.openxmlformats.org/officeDocument/2006/relationships/image" Target="../media/image114.png"/><Relationship Id="rId25" Type="http://schemas.microsoft.com/office/2007/relationships/hdphoto" Target="../media/hdphoto2.wdp"/><Relationship Id="rId2" Type="http://schemas.openxmlformats.org/officeDocument/2006/relationships/notesSlide" Target="../notesSlides/notesSlide22.xml"/><Relationship Id="rId16" Type="http://schemas.microsoft.com/office/2007/relationships/hdphoto" Target="../media/hdphoto11.wdp"/><Relationship Id="rId20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11" Type="http://schemas.openxmlformats.org/officeDocument/2006/relationships/image" Target="../media/image110.jpeg"/><Relationship Id="rId24" Type="http://schemas.openxmlformats.org/officeDocument/2006/relationships/image" Target="../media/image12.png"/><Relationship Id="rId5" Type="http://schemas.openxmlformats.org/officeDocument/2006/relationships/image" Target="../media/image104.jpeg"/><Relationship Id="rId15" Type="http://schemas.openxmlformats.org/officeDocument/2006/relationships/image" Target="../media/image113.png"/><Relationship Id="rId23" Type="http://schemas.openxmlformats.org/officeDocument/2006/relationships/image" Target="../media/image117.png"/><Relationship Id="rId10" Type="http://schemas.openxmlformats.org/officeDocument/2006/relationships/image" Target="../media/image109.jpeg"/><Relationship Id="rId19" Type="http://schemas.openxmlformats.org/officeDocument/2006/relationships/image" Target="../media/image115.png"/><Relationship Id="rId4" Type="http://schemas.microsoft.com/office/2007/relationships/hdphoto" Target="../media/hdphoto9.wdp"/><Relationship Id="rId9" Type="http://schemas.openxmlformats.org/officeDocument/2006/relationships/image" Target="../media/image108.jpeg"/><Relationship Id="rId14" Type="http://schemas.microsoft.com/office/2007/relationships/hdphoto" Target="../media/hdphoto10.wdp"/><Relationship Id="rId22" Type="http://schemas.microsoft.com/office/2007/relationships/hdphoto" Target="../media/hdphoto14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129.png"/><Relationship Id="rId3" Type="http://schemas.openxmlformats.org/officeDocument/2006/relationships/image" Target="../media/image6.png"/><Relationship Id="rId7" Type="http://schemas.openxmlformats.org/officeDocument/2006/relationships/image" Target="../media/image126.png"/><Relationship Id="rId12" Type="http://schemas.microsoft.com/office/2007/relationships/hdphoto" Target="../media/hdphoto18.wdp"/><Relationship Id="rId2" Type="http://schemas.openxmlformats.org/officeDocument/2006/relationships/notesSlide" Target="../notesSlides/notesSlide24.xml"/><Relationship Id="rId16" Type="http://schemas.microsoft.com/office/2007/relationships/hdphoto" Target="../media/hdphoto2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openxmlformats.org/officeDocument/2006/relationships/image" Target="../media/image128.png"/><Relationship Id="rId5" Type="http://schemas.openxmlformats.org/officeDocument/2006/relationships/image" Target="../media/image125.png"/><Relationship Id="rId15" Type="http://schemas.openxmlformats.org/officeDocument/2006/relationships/image" Target="../media/image130.png"/><Relationship Id="rId10" Type="http://schemas.microsoft.com/office/2007/relationships/hdphoto" Target="../media/hdphoto17.wdp"/><Relationship Id="rId4" Type="http://schemas.openxmlformats.org/officeDocument/2006/relationships/image" Target="../media/image124.png"/><Relationship Id="rId9" Type="http://schemas.openxmlformats.org/officeDocument/2006/relationships/image" Target="../media/image127.png"/><Relationship Id="rId14" Type="http://schemas.microsoft.com/office/2007/relationships/hdphoto" Target="../media/hdphoto19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microsoft.com/office/2007/relationships/hdphoto" Target="../media/hdphoto3.wdp"/><Relationship Id="rId12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4.jpeg"/><Relationship Id="rId15" Type="http://schemas.openxmlformats.org/officeDocument/2006/relationships/image" Target="../media/image21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image" Target="../media/image22.jpeg"/><Relationship Id="rId21" Type="http://schemas.openxmlformats.org/officeDocument/2006/relationships/image" Target="../media/image37.sv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microsoft.com/office/2007/relationships/hdphoto" Target="../media/hdphoto4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jpeg"/><Relationship Id="rId23" Type="http://schemas.openxmlformats.org/officeDocument/2006/relationships/image" Target="../media/image39.png"/><Relationship Id="rId10" Type="http://schemas.openxmlformats.org/officeDocument/2006/relationships/image" Target="../media/image29.png"/><Relationship Id="rId19" Type="http://schemas.microsoft.com/office/2007/relationships/hdphoto" Target="../media/hdphoto5.wdp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svg"/><Relationship Id="rId2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20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81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1" u="none" strike="noStrike" cap="none" spc="10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Tecnologías para un mañana</a:t>
            </a:r>
            <a:endParaRPr lang="es-MX" spc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PASOS PARA IMPLEMENTACIÓN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B2920D2-FBF0-9CE5-1BD4-B94FBEA43349}"/>
              </a:ext>
            </a:extLst>
          </p:cNvPr>
          <p:cNvGrpSpPr/>
          <p:nvPr/>
        </p:nvGrpSpPr>
        <p:grpSpPr>
          <a:xfrm>
            <a:off x="2272284" y="1343925"/>
            <a:ext cx="7647431" cy="4893647"/>
            <a:chOff x="2215529" y="1283314"/>
            <a:chExt cx="7647431" cy="4893647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82237C9B-9F1E-EC29-E3D6-371BEDB20D1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C22BD56A-9BD5-BA23-7287-9B488068BFAA}"/>
                </a:ext>
              </a:extLst>
            </p:cNvPr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F601E164-AE80-36AA-C8E3-3517D79C30A5}"/>
                </a:ext>
              </a:extLst>
            </p:cNvPr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D90E5A3C-FFEB-1F35-E882-2AF60EEC6967}"/>
                </a:ext>
              </a:extLst>
            </p:cNvPr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B06BA3F6-8D9E-325E-0FE4-14C700F5FF71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7A02A94C-D438-4CFD-C24C-4082A5B4F973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>
                <a:extLst>
                  <a:ext uri="{FF2B5EF4-FFF2-40B4-BE49-F238E27FC236}">
                    <a16:creationId xmlns:a16="http://schemas.microsoft.com/office/drawing/2014/main" id="{3C50DA58-BE3F-DA9A-6385-C2E2EE03E23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0E5757D7-3C39-6965-2FD9-4B1280A3711A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>
                <a:extLst>
                  <a:ext uri="{FF2B5EF4-FFF2-40B4-BE49-F238E27FC236}">
                    <a16:creationId xmlns:a16="http://schemas.microsoft.com/office/drawing/2014/main" id="{A8E42926-CAF3-E05D-DBE9-5A24F67E33D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>
                <a:extLst>
                  <a:ext uri="{FF2B5EF4-FFF2-40B4-BE49-F238E27FC236}">
                    <a16:creationId xmlns:a16="http://schemas.microsoft.com/office/drawing/2014/main" id="{2D235CD5-5FF2-1F99-4F63-90C7B0092F4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6C63C43-951D-14CB-7A9E-863F21CF40CB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>
                <a:extLst>
                  <a:ext uri="{FF2B5EF4-FFF2-40B4-BE49-F238E27FC236}">
                    <a16:creationId xmlns:a16="http://schemas.microsoft.com/office/drawing/2014/main" id="{1AFC5608-BE56-2D59-5E7F-17BAEA2FBCAA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>
                <a:extLst>
                  <a:ext uri="{FF2B5EF4-FFF2-40B4-BE49-F238E27FC236}">
                    <a16:creationId xmlns:a16="http://schemas.microsoft.com/office/drawing/2014/main" id="{5B4A5287-DF97-9FDA-61B9-43E53D43DB51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55DEC0E-DA21-4D0C-6682-99D9406F55F0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DFF7FF8F-578A-5BCC-B96F-872A349ECB8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4DA60A01-98FA-9185-44BA-6AF36BC2ABC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6E1D1070-5C29-A545-5AF3-BA8598633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61A57DB-CC0F-E391-1CCB-7A7ED3945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8153F400-5554-22D2-3DAB-EDDA95237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29EB3C0-4541-C433-2F32-360BCF426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1E5764E-93D7-79F9-B754-19B55B765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88072083-B040-BA77-5C66-51C1C00B794E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D5D58B46-7431-F1CE-AFA3-E686631285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7D61518F-F025-D20D-4198-16FA14E8F76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5363B65-016D-0B6F-1D90-97E4138B716B}"/>
                </a:ext>
              </a:extLst>
            </p:cNvPr>
            <p:cNvSpPr txBox="1"/>
            <p:nvPr/>
          </p:nvSpPr>
          <p:spPr>
            <a:xfrm>
              <a:off x="3897933" y="1283314"/>
              <a:ext cx="596502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Análisis de suelo y asesoramiento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que más se adecue a sus necesidades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Registro de información 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de campo (opcional y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campo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contratarse o realizarlo 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mejor se adapte a los cultivos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A934D9DE-82C0-4183-0588-AA7B6C583D1B}"/>
                </a:ext>
              </a:extLst>
            </p:cNvPr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49" name="Gráfico 48" descr="Investigación con relleno sólido">
              <a:extLst>
                <a:ext uri="{FF2B5EF4-FFF2-40B4-BE49-F238E27FC236}">
                  <a16:creationId xmlns:a16="http://schemas.microsoft.com/office/drawing/2014/main" id="{7DBE54A8-385F-4A29-BD21-6FF71BB3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>
              <a:extLst>
                <a:ext uri="{FF2B5EF4-FFF2-40B4-BE49-F238E27FC236}">
                  <a16:creationId xmlns:a16="http://schemas.microsoft.com/office/drawing/2014/main" id="{97FFEBA6-4F9D-67BF-9C85-D632D91BE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>
              <a:extLst>
                <a:ext uri="{FF2B5EF4-FFF2-40B4-BE49-F238E27FC236}">
                  <a16:creationId xmlns:a16="http://schemas.microsoft.com/office/drawing/2014/main" id="{E5545577-7205-9519-7DD7-42A2E5DB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>
              <a:extLst>
                <a:ext uri="{FF2B5EF4-FFF2-40B4-BE49-F238E27FC236}">
                  <a16:creationId xmlns:a16="http://schemas.microsoft.com/office/drawing/2014/main" id="{BE527000-6DB1-8DCF-EAB8-519346D8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>
              <a:extLst>
                <a:ext uri="{FF2B5EF4-FFF2-40B4-BE49-F238E27FC236}">
                  <a16:creationId xmlns:a16="http://schemas.microsoft.com/office/drawing/2014/main" id="{4D93F420-F3AC-3175-22DF-77A4DB22B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719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INFORMACIÓN DEL SUELO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52055B6-2EE1-2318-2BD6-C4169EA51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6665" y="1724781"/>
            <a:ext cx="2086114" cy="18334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D655C90-6683-C3FE-17FC-8682670AE3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539" y="1174308"/>
            <a:ext cx="2438400" cy="23839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D36548E-B6FB-B1CB-E501-00AE49A1B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821665"/>
            <a:ext cx="12191999" cy="372298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975E98F-AB40-57AC-436F-71450E519D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98" t="10170" r="22629" b="10105"/>
          <a:stretch/>
        </p:blipFill>
        <p:spPr>
          <a:xfrm>
            <a:off x="5517942" y="2444783"/>
            <a:ext cx="2305868" cy="3937238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0D812C8-D6B5-55B9-03EA-ADB687389C28}"/>
              </a:ext>
            </a:extLst>
          </p:cNvPr>
          <p:cNvCxnSpPr/>
          <p:nvPr/>
        </p:nvCxnSpPr>
        <p:spPr>
          <a:xfrm>
            <a:off x="7471007" y="5781937"/>
            <a:ext cx="2512089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9E59C25-D596-95A6-AE50-6CA35F4F1DAE}"/>
              </a:ext>
            </a:extLst>
          </p:cNvPr>
          <p:cNvCxnSpPr>
            <a:cxnSpLocks/>
          </p:cNvCxnSpPr>
          <p:nvPr/>
        </p:nvCxnSpPr>
        <p:spPr>
          <a:xfrm>
            <a:off x="7691718" y="4885995"/>
            <a:ext cx="0" cy="753704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BBE343A-80C8-1729-EB7A-5B47DBC29110}"/>
              </a:ext>
            </a:extLst>
          </p:cNvPr>
          <p:cNvSpPr txBox="1"/>
          <p:nvPr/>
        </p:nvSpPr>
        <p:spPr>
          <a:xfrm>
            <a:off x="7863590" y="4894639"/>
            <a:ext cx="2154757" cy="707886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Profundidad efectiva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aprovechamiento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909D1E40-C638-0621-2339-027C40A6D6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57"/>
          <a:stretch/>
        </p:blipFill>
        <p:spPr>
          <a:xfrm>
            <a:off x="9754961" y="-1"/>
            <a:ext cx="1478250" cy="636033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1965FEE-7381-55A2-5BC8-C6DF07BAD4B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163" y="518415"/>
            <a:ext cx="5440630" cy="200979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B4D15F08-0F51-17F2-F5B2-2FBD6C3DD4ED}"/>
              </a:ext>
            </a:extLst>
          </p:cNvPr>
          <p:cNvSpPr/>
          <p:nvPr/>
        </p:nvSpPr>
        <p:spPr>
          <a:xfrm>
            <a:off x="10737850" y="3555104"/>
            <a:ext cx="158750" cy="6962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580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SELECCIÓN DEL DISPOSITIVO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C6C4E38-C645-17D4-0A37-681EB3C03ED6}"/>
              </a:ext>
            </a:extLst>
          </p:cNvPr>
          <p:cNvGrpSpPr/>
          <p:nvPr/>
        </p:nvGrpSpPr>
        <p:grpSpPr>
          <a:xfrm>
            <a:off x="2978464" y="4158340"/>
            <a:ext cx="4300934" cy="2266272"/>
            <a:chOff x="6726083" y="2198207"/>
            <a:chExt cx="6129282" cy="306687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0D897B16-B9A0-AE91-BA0B-18FC559E3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4184" y="2548064"/>
              <a:ext cx="5511181" cy="27170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3A1E4B4-8B19-727C-28EF-4F8455483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 l="14476" t="8536" r="15676" b="28473"/>
            <a:stretch/>
          </p:blipFill>
          <p:spPr>
            <a:xfrm>
              <a:off x="6726083" y="2198207"/>
              <a:ext cx="1392702" cy="1135967"/>
            </a:xfrm>
            <a:prstGeom prst="rect">
              <a:avLst/>
            </a:prstGeom>
          </p:spPr>
        </p:pic>
      </p:grpSp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1422F6AB-6ED3-95DD-EC77-6A9EC842E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789707"/>
              </p:ext>
            </p:extLst>
          </p:nvPr>
        </p:nvGraphicFramePr>
        <p:xfrm>
          <a:off x="920165" y="1213600"/>
          <a:ext cx="10346434" cy="2859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856166">
                  <a:extLst>
                    <a:ext uri="{9D8B030D-6E8A-4147-A177-3AD203B41FA5}">
                      <a16:colId xmlns:a16="http://schemas.microsoft.com/office/drawing/2014/main" val="4187828334"/>
                    </a:ext>
                  </a:extLst>
                </a:gridCol>
                <a:gridCol w="4364982">
                  <a:extLst>
                    <a:ext uri="{9D8B030D-6E8A-4147-A177-3AD203B41FA5}">
                      <a16:colId xmlns:a16="http://schemas.microsoft.com/office/drawing/2014/main" val="3398495114"/>
                    </a:ext>
                  </a:extLst>
                </a:gridCol>
                <a:gridCol w="4125286">
                  <a:extLst>
                    <a:ext uri="{9D8B030D-6E8A-4147-A177-3AD203B41FA5}">
                      <a16:colId xmlns:a16="http://schemas.microsoft.com/office/drawing/2014/main" val="1208972774"/>
                    </a:ext>
                  </a:extLst>
                </a:gridCol>
              </a:tblGrid>
              <a:tr h="225425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RIEGO</a:t>
                      </a:r>
                      <a:endParaRPr lang="es-MX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ESTACIONARIO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MOVIMIENTO CONTÍNUO</a:t>
                      </a:r>
                      <a:endParaRPr lang="es-MX" sz="1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10395"/>
                  </a:ext>
                </a:extLst>
              </a:tr>
              <a:tr h="349123">
                <a:tc>
                  <a:txBody>
                    <a:bodyPr/>
                    <a:lstStyle/>
                    <a:p>
                      <a:r>
                        <a:rPr lang="es-MX" sz="18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EQUIPO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55563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/>
                      </a:pPr>
                      <a:r>
                        <a:rPr lang="es-MX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DripControl</a:t>
                      </a:r>
                      <a:r>
                        <a:rPr lang="es-MX" sz="18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series AG3 / AG7 / AG15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/>
                      </a:pPr>
                      <a:r>
                        <a:rPr lang="es-MX" sz="18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PivotControl</a:t>
                      </a:r>
                      <a:r>
                        <a:rPr lang="es-MX" sz="18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serie Pv66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428075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800" b="1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BENEFICIOS</a:t>
                      </a:r>
                      <a:endParaRPr lang="es-MX" sz="18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lang="es-MX" sz="18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Manejo de 3, 7 ó 15 parcelas a la vez</a:t>
                      </a:r>
                      <a:r>
                        <a:rPr lang="es-MX" sz="18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lang="es-MX" sz="18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Manejo de un equipo de bombeo.</a:t>
                      </a: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</a:p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Admite actuadores:</a:t>
                      </a:r>
                    </a:p>
                    <a:p>
                      <a:pPr marL="403225" marR="0" lvl="0" indent="-209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§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Normalmente cerrados</a:t>
                      </a:r>
                    </a:p>
                    <a:p>
                      <a:pPr marL="403225" marR="0" lvl="0" indent="-209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§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Tipo latch.</a:t>
                      </a:r>
                    </a:p>
                    <a:p>
                      <a:pPr marL="180975" lvl="0" indent="-180975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/>
                      </a:pPr>
                      <a:endParaRPr lang="es-MX" sz="18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Manejo de un equipo de bombeo.</a:t>
                      </a:r>
                    </a:p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Más simple de instalar.</a:t>
                      </a:r>
                    </a:p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No depende de:</a:t>
                      </a:r>
                    </a:p>
                    <a:p>
                      <a:pPr marL="403225" marR="0" lvl="0" indent="-2095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§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Cantidad de torres o ha.</a:t>
                      </a:r>
                    </a:p>
                    <a:p>
                      <a:pPr marL="403225" marR="0" lvl="0" indent="-20955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§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Marca del pivote.</a:t>
                      </a:r>
                    </a:p>
                    <a:p>
                      <a:pPr marL="403225" marR="0" lvl="0" indent="-209550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itchFamily="2" charset="2"/>
                        <a:buChar char="§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Antigüedad del equipo.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408341"/>
                  </a:ext>
                </a:extLst>
              </a:tr>
              <a:tr h="3072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800" b="1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DESVENTAJAS</a:t>
                      </a:r>
                      <a:endParaRPr lang="es-MX" sz="180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Se requiere la versión </a:t>
                      </a:r>
                      <a:r>
                        <a:rPr lang="es-MX" sz="18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maX</a:t>
                      </a: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 para actuadores multilíneas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Se recomienda un instalador.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029861"/>
                  </a:ext>
                </a:extLst>
              </a:tr>
              <a:tr h="48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1800" b="1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INSTALACIÓN</a:t>
                      </a:r>
                      <a:endParaRPr lang="es-MX" sz="180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1 – 2 días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rtl="0">
                        <a:lnSpc>
                          <a:spcPct val="100000"/>
                        </a:lnSpc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lang="es-MX" sz="18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2 horas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21939"/>
                  </a:ext>
                </a:extLst>
              </a:tr>
            </a:tbl>
          </a:graphicData>
        </a:graphic>
      </p:graphicFrame>
      <p:grpSp>
        <p:nvGrpSpPr>
          <p:cNvPr id="38" name="Grupo 37">
            <a:extLst>
              <a:ext uri="{FF2B5EF4-FFF2-40B4-BE49-F238E27FC236}">
                <a16:creationId xmlns:a16="http://schemas.microsoft.com/office/drawing/2014/main" id="{8C2C96D5-7A70-A592-CFE4-C4F0AC884367}"/>
              </a:ext>
            </a:extLst>
          </p:cNvPr>
          <p:cNvGrpSpPr/>
          <p:nvPr/>
        </p:nvGrpSpPr>
        <p:grpSpPr>
          <a:xfrm>
            <a:off x="7406376" y="4158340"/>
            <a:ext cx="3514268" cy="2282526"/>
            <a:chOff x="7575190" y="4298121"/>
            <a:chExt cx="3514268" cy="2282526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58CC57C-960E-4976-7630-48607021B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75190" y="4521065"/>
              <a:ext cx="3514268" cy="2059582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188BD38A-F7FB-158A-0C22-C4C9E2889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539" t="19415" r="20866" b="25042"/>
            <a:stretch/>
          </p:blipFill>
          <p:spPr>
            <a:xfrm>
              <a:off x="7694071" y="4298121"/>
              <a:ext cx="977263" cy="839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105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REGISTRO DE INFORMACIÓN PREVIA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8E2D422-3A2F-03C5-37A9-AE36F9588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" t="1073" r="697" b="1371"/>
          <a:stretch/>
        </p:blipFill>
        <p:spPr>
          <a:xfrm>
            <a:off x="1675805" y="-18108"/>
            <a:ext cx="8634131" cy="660859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A3517690-27E9-100D-966E-359659AEE2A9}"/>
              </a:ext>
            </a:extLst>
          </p:cNvPr>
          <p:cNvGrpSpPr/>
          <p:nvPr/>
        </p:nvGrpSpPr>
        <p:grpSpPr>
          <a:xfrm>
            <a:off x="8081205" y="1221102"/>
            <a:ext cx="4110795" cy="1015661"/>
            <a:chOff x="8081205" y="1221102"/>
            <a:chExt cx="4010635" cy="1015661"/>
          </a:xfrm>
          <a:effectLst>
            <a:glow rad="114300">
              <a:schemeClr val="bg1">
                <a:alpha val="40000"/>
              </a:schemeClr>
            </a:glow>
          </a:effectLst>
        </p:grpSpPr>
        <p:sp>
          <p:nvSpPr>
            <p:cNvPr id="7" name="Llamada con línea 1 (barra de énfasis) 6">
              <a:extLst>
                <a:ext uri="{FF2B5EF4-FFF2-40B4-BE49-F238E27FC236}">
                  <a16:creationId xmlns:a16="http://schemas.microsoft.com/office/drawing/2014/main" id="{401A5377-D6E8-DA2B-268C-D2ECCB002654}"/>
                </a:ext>
              </a:extLst>
            </p:cNvPr>
            <p:cNvSpPr/>
            <p:nvPr/>
          </p:nvSpPr>
          <p:spPr>
            <a:xfrm>
              <a:off x="8940549" y="1221102"/>
              <a:ext cx="3151291" cy="1015661"/>
            </a:xfrm>
            <a:prstGeom prst="accentCallout1">
              <a:avLst>
                <a:gd name="adj1" fmla="val 22905"/>
                <a:gd name="adj2" fmla="val -297"/>
                <a:gd name="adj3" fmla="val 88954"/>
                <a:gd name="adj4" fmla="val -2628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>
                  <a:tab pos="4352925" algn="l"/>
                  <a:tab pos="8748713" algn="l"/>
                </a:tabLst>
                <a:defRPr/>
              </a:pPr>
              <a:r>
                <a:rPr kumimoji="0" lang="es-MX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A8522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Información recolectada por el productor durante los últimos 1 a 3 años.</a:t>
              </a:r>
            </a:p>
            <a:p>
              <a:pPr algn="ctr"/>
              <a:endParaRPr lang="es-MX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E8BBC377-A24D-37E1-7178-88D232116B71}"/>
                </a:ext>
              </a:extLst>
            </p:cNvPr>
            <p:cNvSpPr/>
            <p:nvPr/>
          </p:nvSpPr>
          <p:spPr>
            <a:xfrm>
              <a:off x="8081205" y="2019552"/>
              <a:ext cx="145773" cy="14577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93549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23;p6">
            <a:extLst>
              <a:ext uri="{FF2B5EF4-FFF2-40B4-BE49-F238E27FC236}">
                <a16:creationId xmlns:a16="http://schemas.microsoft.com/office/drawing/2014/main" id="{B32D329E-E1B4-E381-7B9C-8BFA7B2BCF84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17" name="Google Shape;124;p6">
              <a:extLst>
                <a:ext uri="{FF2B5EF4-FFF2-40B4-BE49-F238E27FC236}">
                  <a16:creationId xmlns:a16="http://schemas.microsoft.com/office/drawing/2014/main" id="{6D05BB5B-2573-F430-ED07-16F032FC053F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INSTALACIÓN EN CAMPO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8" name="Google Shape;125;p6">
              <a:extLst>
                <a:ext uri="{FF2B5EF4-FFF2-40B4-BE49-F238E27FC236}">
                  <a16:creationId xmlns:a16="http://schemas.microsoft.com/office/drawing/2014/main" id="{C434C20B-CDBD-E8E8-B197-26F686EB3EFA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C1DC9C9-3409-ECB7-F697-3994637F98F6}"/>
              </a:ext>
            </a:extLst>
          </p:cNvPr>
          <p:cNvGrpSpPr/>
          <p:nvPr/>
        </p:nvGrpSpPr>
        <p:grpSpPr>
          <a:xfrm>
            <a:off x="741190" y="281808"/>
            <a:ext cx="10709619" cy="6199452"/>
            <a:chOff x="741190" y="281808"/>
            <a:chExt cx="10709619" cy="6199452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E4CD510A-24AD-3391-B6D3-8EEA47AD52A2}"/>
                </a:ext>
              </a:extLst>
            </p:cNvPr>
            <p:cNvGrpSpPr/>
            <p:nvPr/>
          </p:nvGrpSpPr>
          <p:grpSpPr>
            <a:xfrm>
              <a:off x="741190" y="281808"/>
              <a:ext cx="10709619" cy="5992321"/>
              <a:chOff x="257037" y="281808"/>
              <a:chExt cx="11598840" cy="6489864"/>
            </a:xfrm>
          </p:grpSpPr>
          <p:pic>
            <p:nvPicPr>
              <p:cNvPr id="55" name="Imagen 54">
                <a:extLst>
                  <a:ext uri="{FF2B5EF4-FFF2-40B4-BE49-F238E27FC236}">
                    <a16:creationId xmlns:a16="http://schemas.microsoft.com/office/drawing/2014/main" id="{448E9092-3123-BAC2-BD4A-1CED1ECB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84332" y="281808"/>
                <a:ext cx="3204328" cy="1369037"/>
              </a:xfrm>
              <a:prstGeom prst="rect">
                <a:avLst/>
              </a:prstGeom>
            </p:spPr>
          </p:pic>
          <p:pic>
            <p:nvPicPr>
              <p:cNvPr id="57" name="Imagen 56">
                <a:extLst>
                  <a:ext uri="{FF2B5EF4-FFF2-40B4-BE49-F238E27FC236}">
                    <a16:creationId xmlns:a16="http://schemas.microsoft.com/office/drawing/2014/main" id="{02207894-6891-9AEE-A511-CBC142A1B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59108" y="4877267"/>
                <a:ext cx="2429651" cy="119781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60" name="Arco 59">
                <a:extLst>
                  <a:ext uri="{FF2B5EF4-FFF2-40B4-BE49-F238E27FC236}">
                    <a16:creationId xmlns:a16="http://schemas.microsoft.com/office/drawing/2014/main" id="{DD489100-067E-6934-FEFF-01C13C5D9E48}"/>
                  </a:ext>
                </a:extLst>
              </p:cNvPr>
              <p:cNvSpPr/>
              <p:nvPr/>
            </p:nvSpPr>
            <p:spPr>
              <a:xfrm rot="14124127" flipH="1">
                <a:off x="3005082" y="519397"/>
                <a:ext cx="1118870" cy="3701052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DB6A7E62-E736-F54E-D935-7D73FED74411}"/>
                  </a:ext>
                </a:extLst>
              </p:cNvPr>
              <p:cNvGrpSpPr/>
              <p:nvPr/>
            </p:nvGrpSpPr>
            <p:grpSpPr>
              <a:xfrm>
                <a:off x="582356" y="4177153"/>
                <a:ext cx="1778568" cy="1778568"/>
                <a:chOff x="469419" y="4100581"/>
                <a:chExt cx="1778568" cy="1778568"/>
              </a:xfrm>
            </p:grpSpPr>
            <p:grpSp>
              <p:nvGrpSpPr>
                <p:cNvPr id="63" name="Grupo 62">
                  <a:extLst>
                    <a:ext uri="{FF2B5EF4-FFF2-40B4-BE49-F238E27FC236}">
                      <a16:creationId xmlns:a16="http://schemas.microsoft.com/office/drawing/2014/main" id="{ADBB3F0A-4ED1-9E9B-B374-65F16A7B59CB}"/>
                    </a:ext>
                  </a:extLst>
                </p:cNvPr>
                <p:cNvGrpSpPr/>
                <p:nvPr/>
              </p:nvGrpSpPr>
              <p:grpSpPr>
                <a:xfrm>
                  <a:off x="469419" y="4100581"/>
                  <a:ext cx="1778568" cy="1778568"/>
                  <a:chOff x="461030" y="4100581"/>
                  <a:chExt cx="1778568" cy="1778568"/>
                </a:xfrm>
                <a:scene3d>
                  <a:camera prst="isometricOffAxis2Top"/>
                  <a:lightRig rig="threePt" dir="t"/>
                </a:scene3d>
              </p:grpSpPr>
              <p:sp>
                <p:nvSpPr>
                  <p:cNvPr id="65" name="Elipse 64">
                    <a:extLst>
                      <a:ext uri="{FF2B5EF4-FFF2-40B4-BE49-F238E27FC236}">
                        <a16:creationId xmlns:a16="http://schemas.microsoft.com/office/drawing/2014/main" id="{957BC9A4-ED24-DBE0-58BD-E729CC7CBF87}"/>
                      </a:ext>
                    </a:extLst>
                  </p:cNvPr>
                  <p:cNvSpPr/>
                  <p:nvPr/>
                </p:nvSpPr>
                <p:spPr>
                  <a:xfrm>
                    <a:off x="461030" y="4100581"/>
                    <a:ext cx="1778568" cy="1778568"/>
                  </a:xfrm>
                  <a:prstGeom prst="ellipse">
                    <a:avLst/>
                  </a:prstGeom>
                  <a:blipFill>
                    <a:blip r:embed="rId6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alphaModFix amt="20000"/>
                    </a:blip>
                    <a:tile tx="0" ty="0" sx="100000" sy="100000" flip="none" algn="tl"/>
                  </a:blipFill>
                  <a:ln w="57150"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66" name="Elipse 65">
                    <a:extLst>
                      <a:ext uri="{FF2B5EF4-FFF2-40B4-BE49-F238E27FC236}">
                        <a16:creationId xmlns:a16="http://schemas.microsoft.com/office/drawing/2014/main" id="{A646E5CD-BC39-65BA-D8B9-6C06515C1767}"/>
                      </a:ext>
                    </a:extLst>
                  </p:cNvPr>
                  <p:cNvSpPr/>
                  <p:nvPr/>
                </p:nvSpPr>
                <p:spPr>
                  <a:xfrm>
                    <a:off x="1283354" y="4884994"/>
                    <a:ext cx="209742" cy="20974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pic>
              <p:nvPicPr>
                <p:cNvPr id="64" name="Imagen 63">
                  <a:extLst>
                    <a:ext uri="{FF2B5EF4-FFF2-40B4-BE49-F238E27FC236}">
                      <a16:creationId xmlns:a16="http://schemas.microsoft.com/office/drawing/2014/main" id="{6C199FD4-5855-956B-03A1-9F4AEBF43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14930" y="4905912"/>
                  <a:ext cx="709223" cy="464988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upo 66">
                <a:extLst>
                  <a:ext uri="{FF2B5EF4-FFF2-40B4-BE49-F238E27FC236}">
                    <a16:creationId xmlns:a16="http://schemas.microsoft.com/office/drawing/2014/main" id="{745CE872-6930-185A-B16A-B957CCD20459}"/>
                  </a:ext>
                </a:extLst>
              </p:cNvPr>
              <p:cNvGrpSpPr/>
              <p:nvPr/>
            </p:nvGrpSpPr>
            <p:grpSpPr>
              <a:xfrm>
                <a:off x="257037" y="3230451"/>
                <a:ext cx="1778568" cy="1778568"/>
                <a:chOff x="469419" y="4100581"/>
                <a:chExt cx="1778568" cy="1778568"/>
              </a:xfrm>
            </p:grpSpPr>
            <p:grpSp>
              <p:nvGrpSpPr>
                <p:cNvPr id="68" name="Grupo 67">
                  <a:extLst>
                    <a:ext uri="{FF2B5EF4-FFF2-40B4-BE49-F238E27FC236}">
                      <a16:creationId xmlns:a16="http://schemas.microsoft.com/office/drawing/2014/main" id="{2907C45B-7E81-C419-002F-1DD4C04CC464}"/>
                    </a:ext>
                  </a:extLst>
                </p:cNvPr>
                <p:cNvGrpSpPr/>
                <p:nvPr/>
              </p:nvGrpSpPr>
              <p:grpSpPr>
                <a:xfrm>
                  <a:off x="469419" y="4100581"/>
                  <a:ext cx="1778568" cy="1778568"/>
                  <a:chOff x="461030" y="4100581"/>
                  <a:chExt cx="1778568" cy="1778568"/>
                </a:xfrm>
                <a:scene3d>
                  <a:camera prst="isometricOffAxis2Top"/>
                  <a:lightRig rig="threePt" dir="t"/>
                </a:scene3d>
              </p:grpSpPr>
              <p:sp>
                <p:nvSpPr>
                  <p:cNvPr id="70" name="Elipse 69">
                    <a:extLst>
                      <a:ext uri="{FF2B5EF4-FFF2-40B4-BE49-F238E27FC236}">
                        <a16:creationId xmlns:a16="http://schemas.microsoft.com/office/drawing/2014/main" id="{7276E484-9862-195E-AD96-EB89DAC68916}"/>
                      </a:ext>
                    </a:extLst>
                  </p:cNvPr>
                  <p:cNvSpPr/>
                  <p:nvPr/>
                </p:nvSpPr>
                <p:spPr>
                  <a:xfrm>
                    <a:off x="461030" y="4100581"/>
                    <a:ext cx="1778568" cy="1778568"/>
                  </a:xfrm>
                  <a:prstGeom prst="ellipse">
                    <a:avLst/>
                  </a:prstGeom>
                  <a:blipFill>
                    <a:blip r:embed="rId6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alphaModFix amt="20000"/>
                    </a:blip>
                    <a:tile tx="0" ty="0" sx="100000" sy="100000" flip="none" algn="tl"/>
                  </a:blipFill>
                  <a:ln w="57150"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71" name="Elipse 70">
                    <a:extLst>
                      <a:ext uri="{FF2B5EF4-FFF2-40B4-BE49-F238E27FC236}">
                        <a16:creationId xmlns:a16="http://schemas.microsoft.com/office/drawing/2014/main" id="{F60867F8-8581-A141-D950-9E2217BEA054}"/>
                      </a:ext>
                    </a:extLst>
                  </p:cNvPr>
                  <p:cNvSpPr/>
                  <p:nvPr/>
                </p:nvSpPr>
                <p:spPr>
                  <a:xfrm>
                    <a:off x="1283354" y="4884994"/>
                    <a:ext cx="209742" cy="20974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pic>
              <p:nvPicPr>
                <p:cNvPr id="69" name="Imagen 68">
                  <a:extLst>
                    <a:ext uri="{FF2B5EF4-FFF2-40B4-BE49-F238E27FC236}">
                      <a16:creationId xmlns:a16="http://schemas.microsoft.com/office/drawing/2014/main" id="{B534DEA8-345B-4D9B-BFAD-F95043BC7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14930" y="4905912"/>
                  <a:ext cx="709223" cy="464988"/>
                </a:xfrm>
                <a:prstGeom prst="rect">
                  <a:avLst/>
                </a:prstGeom>
              </p:spPr>
            </p:pic>
          </p:grpSp>
          <p:grpSp>
            <p:nvGrpSpPr>
              <p:cNvPr id="72" name="Grupo 71">
                <a:extLst>
                  <a:ext uri="{FF2B5EF4-FFF2-40B4-BE49-F238E27FC236}">
                    <a16:creationId xmlns:a16="http://schemas.microsoft.com/office/drawing/2014/main" id="{E32FD417-3E75-4CAF-27C9-61E76AD76478}"/>
                  </a:ext>
                </a:extLst>
              </p:cNvPr>
              <p:cNvGrpSpPr/>
              <p:nvPr/>
            </p:nvGrpSpPr>
            <p:grpSpPr>
              <a:xfrm>
                <a:off x="1879206" y="4993104"/>
                <a:ext cx="1778568" cy="1778568"/>
                <a:chOff x="469419" y="4100581"/>
                <a:chExt cx="1778568" cy="1778568"/>
              </a:xfrm>
            </p:grpSpPr>
            <p:grpSp>
              <p:nvGrpSpPr>
                <p:cNvPr id="73" name="Grupo 72">
                  <a:extLst>
                    <a:ext uri="{FF2B5EF4-FFF2-40B4-BE49-F238E27FC236}">
                      <a16:creationId xmlns:a16="http://schemas.microsoft.com/office/drawing/2014/main" id="{B54D0A1C-DD26-53E1-D230-0139306DA031}"/>
                    </a:ext>
                  </a:extLst>
                </p:cNvPr>
                <p:cNvGrpSpPr/>
                <p:nvPr/>
              </p:nvGrpSpPr>
              <p:grpSpPr>
                <a:xfrm>
                  <a:off x="469419" y="4100581"/>
                  <a:ext cx="1778568" cy="1778568"/>
                  <a:chOff x="461030" y="4100581"/>
                  <a:chExt cx="1778568" cy="1778568"/>
                </a:xfrm>
                <a:scene3d>
                  <a:camera prst="isometricOffAxis2Top"/>
                  <a:lightRig rig="threePt" dir="t"/>
                </a:scene3d>
              </p:grpSpPr>
              <p:sp>
                <p:nvSpPr>
                  <p:cNvPr id="75" name="Elipse 74">
                    <a:extLst>
                      <a:ext uri="{FF2B5EF4-FFF2-40B4-BE49-F238E27FC236}">
                        <a16:creationId xmlns:a16="http://schemas.microsoft.com/office/drawing/2014/main" id="{8A61E779-89A2-BEA0-C925-5F7C8DFFC010}"/>
                      </a:ext>
                    </a:extLst>
                  </p:cNvPr>
                  <p:cNvSpPr/>
                  <p:nvPr/>
                </p:nvSpPr>
                <p:spPr>
                  <a:xfrm>
                    <a:off x="461030" y="4100581"/>
                    <a:ext cx="1778568" cy="1778568"/>
                  </a:xfrm>
                  <a:prstGeom prst="ellipse">
                    <a:avLst/>
                  </a:prstGeom>
                  <a:blipFill>
                    <a:blip r:embed="rId6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alphaModFix amt="20000"/>
                    </a:blip>
                    <a:tile tx="0" ty="0" sx="100000" sy="100000" flip="none" algn="tl"/>
                  </a:blipFill>
                  <a:ln w="57150"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76" name="Elipse 75">
                    <a:extLst>
                      <a:ext uri="{FF2B5EF4-FFF2-40B4-BE49-F238E27FC236}">
                        <a16:creationId xmlns:a16="http://schemas.microsoft.com/office/drawing/2014/main" id="{607A1E07-CA03-D8EE-6BD7-C15E781685A8}"/>
                      </a:ext>
                    </a:extLst>
                  </p:cNvPr>
                  <p:cNvSpPr/>
                  <p:nvPr/>
                </p:nvSpPr>
                <p:spPr>
                  <a:xfrm>
                    <a:off x="1283354" y="4884994"/>
                    <a:ext cx="209742" cy="20974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pic>
              <p:nvPicPr>
                <p:cNvPr id="74" name="Imagen 73">
                  <a:extLst>
                    <a:ext uri="{FF2B5EF4-FFF2-40B4-BE49-F238E27FC236}">
                      <a16:creationId xmlns:a16="http://schemas.microsoft.com/office/drawing/2014/main" id="{0B2376C4-AF2D-455A-67F7-004AE5FF95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14930" y="4905912"/>
                  <a:ext cx="709223" cy="464988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upo 76">
                <a:extLst>
                  <a:ext uri="{FF2B5EF4-FFF2-40B4-BE49-F238E27FC236}">
                    <a16:creationId xmlns:a16="http://schemas.microsoft.com/office/drawing/2014/main" id="{5D725A42-5A17-3BC0-2403-E866CDD8D09F}"/>
                  </a:ext>
                </a:extLst>
              </p:cNvPr>
              <p:cNvGrpSpPr/>
              <p:nvPr/>
            </p:nvGrpSpPr>
            <p:grpSpPr>
              <a:xfrm>
                <a:off x="2723480" y="3988329"/>
                <a:ext cx="1778568" cy="1778568"/>
                <a:chOff x="469419" y="4100581"/>
                <a:chExt cx="1778568" cy="1778568"/>
              </a:xfrm>
            </p:grpSpPr>
            <p:grpSp>
              <p:nvGrpSpPr>
                <p:cNvPr id="78" name="Grupo 77">
                  <a:extLst>
                    <a:ext uri="{FF2B5EF4-FFF2-40B4-BE49-F238E27FC236}">
                      <a16:creationId xmlns:a16="http://schemas.microsoft.com/office/drawing/2014/main" id="{E3A8BD01-F6F3-7F77-A6B8-B9AC15FF9280}"/>
                    </a:ext>
                  </a:extLst>
                </p:cNvPr>
                <p:cNvGrpSpPr/>
                <p:nvPr/>
              </p:nvGrpSpPr>
              <p:grpSpPr>
                <a:xfrm>
                  <a:off x="469419" y="4100581"/>
                  <a:ext cx="1778568" cy="1778568"/>
                  <a:chOff x="461030" y="4100581"/>
                  <a:chExt cx="1778568" cy="1778568"/>
                </a:xfrm>
                <a:scene3d>
                  <a:camera prst="isometricOffAxis2Top"/>
                  <a:lightRig rig="threePt" dir="t"/>
                </a:scene3d>
              </p:grpSpPr>
              <p:sp>
                <p:nvSpPr>
                  <p:cNvPr id="80" name="Elipse 79">
                    <a:extLst>
                      <a:ext uri="{FF2B5EF4-FFF2-40B4-BE49-F238E27FC236}">
                        <a16:creationId xmlns:a16="http://schemas.microsoft.com/office/drawing/2014/main" id="{A8E9113E-0A00-BA58-5393-E52895B24F3F}"/>
                      </a:ext>
                    </a:extLst>
                  </p:cNvPr>
                  <p:cNvSpPr/>
                  <p:nvPr/>
                </p:nvSpPr>
                <p:spPr>
                  <a:xfrm>
                    <a:off x="461030" y="4100581"/>
                    <a:ext cx="1778568" cy="1778568"/>
                  </a:xfrm>
                  <a:prstGeom prst="ellipse">
                    <a:avLst/>
                  </a:prstGeom>
                  <a:blipFill>
                    <a:blip r:embed="rId6"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alphaModFix amt="20000"/>
                    </a:blip>
                    <a:tile tx="0" ty="0" sx="100000" sy="100000" flip="none" algn="tl"/>
                  </a:blipFill>
                  <a:ln w="57150"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81" name="Elipse 80">
                    <a:extLst>
                      <a:ext uri="{FF2B5EF4-FFF2-40B4-BE49-F238E27FC236}">
                        <a16:creationId xmlns:a16="http://schemas.microsoft.com/office/drawing/2014/main" id="{A61FB949-4657-5254-FEB4-3552E26923FF}"/>
                      </a:ext>
                    </a:extLst>
                  </p:cNvPr>
                  <p:cNvSpPr/>
                  <p:nvPr/>
                </p:nvSpPr>
                <p:spPr>
                  <a:xfrm>
                    <a:off x="1283354" y="4884994"/>
                    <a:ext cx="209742" cy="20974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pic>
              <p:nvPicPr>
                <p:cNvPr id="79" name="Imagen 78">
                  <a:extLst>
                    <a:ext uri="{FF2B5EF4-FFF2-40B4-BE49-F238E27FC236}">
                      <a16:creationId xmlns:a16="http://schemas.microsoft.com/office/drawing/2014/main" id="{31850512-9213-C176-6892-CDCC7FE94A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14930" y="4905912"/>
                  <a:ext cx="709223" cy="464988"/>
                </a:xfrm>
                <a:prstGeom prst="rect">
                  <a:avLst/>
                </a:prstGeom>
              </p:spPr>
            </p:pic>
          </p:grpSp>
          <p:pic>
            <p:nvPicPr>
              <p:cNvPr id="83" name="Imagen 82">
                <a:extLst>
                  <a:ext uri="{FF2B5EF4-FFF2-40B4-BE49-F238E27FC236}">
                    <a16:creationId xmlns:a16="http://schemas.microsoft.com/office/drawing/2014/main" id="{97D51B3E-7035-EEEB-E36F-382FFE415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26226" y="3824950"/>
                <a:ext cx="2429651" cy="119781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85" name="Imagen 84">
                <a:extLst>
                  <a:ext uri="{FF2B5EF4-FFF2-40B4-BE49-F238E27FC236}">
                    <a16:creationId xmlns:a16="http://schemas.microsoft.com/office/drawing/2014/main" id="{B117711C-E25E-34B1-DFCF-C3D22D8EE0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019741" y="3407299"/>
                <a:ext cx="836136" cy="677558"/>
              </a:xfrm>
              <a:prstGeom prst="rect">
                <a:avLst/>
              </a:prstGeom>
            </p:spPr>
          </p:pic>
          <p:sp>
            <p:nvSpPr>
              <p:cNvPr id="87" name="Arco 86">
                <a:extLst>
                  <a:ext uri="{FF2B5EF4-FFF2-40B4-BE49-F238E27FC236}">
                    <a16:creationId xmlns:a16="http://schemas.microsoft.com/office/drawing/2014/main" id="{5772AE6B-1D2F-CF00-1EB6-9CAE44164A0B}"/>
                  </a:ext>
                </a:extLst>
              </p:cNvPr>
              <p:cNvSpPr/>
              <p:nvPr/>
            </p:nvSpPr>
            <p:spPr>
              <a:xfrm rot="13464111" flipH="1">
                <a:off x="3194763" y="804515"/>
                <a:ext cx="1118870" cy="4408127"/>
              </a:xfrm>
              <a:prstGeom prst="arc">
                <a:avLst>
                  <a:gd name="adj1" fmla="val 16706841"/>
                  <a:gd name="adj2" fmla="val 5052599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8" name="Arco 87">
                <a:extLst>
                  <a:ext uri="{FF2B5EF4-FFF2-40B4-BE49-F238E27FC236}">
                    <a16:creationId xmlns:a16="http://schemas.microsoft.com/office/drawing/2014/main" id="{D4CADDB7-3337-D091-1E4F-92F6BA6F26F9}"/>
                  </a:ext>
                </a:extLst>
              </p:cNvPr>
              <p:cNvSpPr/>
              <p:nvPr/>
            </p:nvSpPr>
            <p:spPr>
              <a:xfrm rot="12482877" flipH="1">
                <a:off x="4607548" y="1309766"/>
                <a:ext cx="1118870" cy="3188210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89" name="Arco 88">
                <a:extLst>
                  <a:ext uri="{FF2B5EF4-FFF2-40B4-BE49-F238E27FC236}">
                    <a16:creationId xmlns:a16="http://schemas.microsoft.com/office/drawing/2014/main" id="{20691498-CEE3-8292-0076-7A161D66BC78}"/>
                  </a:ext>
                </a:extLst>
              </p:cNvPr>
              <p:cNvSpPr/>
              <p:nvPr/>
            </p:nvSpPr>
            <p:spPr>
              <a:xfrm rot="12752956" flipH="1">
                <a:off x="3992065" y="1164897"/>
                <a:ext cx="1755012" cy="4895597"/>
              </a:xfrm>
              <a:prstGeom prst="arc">
                <a:avLst>
                  <a:gd name="adj1" fmla="val 16706841"/>
                  <a:gd name="adj2" fmla="val 5052599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0" name="Arco 89">
                <a:extLst>
                  <a:ext uri="{FF2B5EF4-FFF2-40B4-BE49-F238E27FC236}">
                    <a16:creationId xmlns:a16="http://schemas.microsoft.com/office/drawing/2014/main" id="{4B8AE616-F958-2D3A-1294-CA1DDFC07B5B}"/>
                  </a:ext>
                </a:extLst>
              </p:cNvPr>
              <p:cNvSpPr/>
              <p:nvPr/>
            </p:nvSpPr>
            <p:spPr>
              <a:xfrm rot="19083929" flipH="1">
                <a:off x="8185435" y="1110095"/>
                <a:ext cx="1118870" cy="3173324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1" name="Arco 90">
                <a:extLst>
                  <a:ext uri="{FF2B5EF4-FFF2-40B4-BE49-F238E27FC236}">
                    <a16:creationId xmlns:a16="http://schemas.microsoft.com/office/drawing/2014/main" id="{6A45C93F-F7A5-127A-200E-30C8DE4DEF39}"/>
                  </a:ext>
                </a:extLst>
              </p:cNvPr>
              <p:cNvSpPr/>
              <p:nvPr/>
            </p:nvSpPr>
            <p:spPr>
              <a:xfrm rot="20556875" flipH="1">
                <a:off x="7171912" y="1412338"/>
                <a:ext cx="1118870" cy="3701052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37B79BD-8BBD-D572-17ED-FC198BF9A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575741" y="4294620"/>
                <a:ext cx="2441450" cy="2038611"/>
              </a:xfrm>
              <a:prstGeom prst="rect">
                <a:avLst/>
              </a:prstGeom>
            </p:spPr>
          </p:pic>
          <p:cxnSp>
            <p:nvCxnSpPr>
              <p:cNvPr id="93" name="Conector recto de flecha 92">
                <a:extLst>
                  <a:ext uri="{FF2B5EF4-FFF2-40B4-BE49-F238E27FC236}">
                    <a16:creationId xmlns:a16="http://schemas.microsoft.com/office/drawing/2014/main" id="{A4D59BB2-39EB-ECBB-3D75-D3E49FACB17E}"/>
                  </a:ext>
                </a:extLst>
              </p:cNvPr>
              <p:cNvCxnSpPr/>
              <p:nvPr/>
            </p:nvCxnSpPr>
            <p:spPr>
              <a:xfrm flipV="1">
                <a:off x="6644535" y="1770528"/>
                <a:ext cx="0" cy="2756586"/>
              </a:xfrm>
              <a:prstGeom prst="straightConnector1">
                <a:avLst/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Arco 94">
                <a:extLst>
                  <a:ext uri="{FF2B5EF4-FFF2-40B4-BE49-F238E27FC236}">
                    <a16:creationId xmlns:a16="http://schemas.microsoft.com/office/drawing/2014/main" id="{FBBA21FC-2C50-43C0-0558-B1D292D045F9}"/>
                  </a:ext>
                </a:extLst>
              </p:cNvPr>
              <p:cNvSpPr/>
              <p:nvPr/>
            </p:nvSpPr>
            <p:spPr>
              <a:xfrm rot="14124127" flipH="1">
                <a:off x="3005080" y="519398"/>
                <a:ext cx="1118870" cy="3701052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6" name="Arco 95">
                <a:extLst>
                  <a:ext uri="{FF2B5EF4-FFF2-40B4-BE49-F238E27FC236}">
                    <a16:creationId xmlns:a16="http://schemas.microsoft.com/office/drawing/2014/main" id="{9D80B24B-15BB-AC97-8099-D167AA0CCB09}"/>
                  </a:ext>
                </a:extLst>
              </p:cNvPr>
              <p:cNvSpPr/>
              <p:nvPr/>
            </p:nvSpPr>
            <p:spPr>
              <a:xfrm rot="13464111" flipH="1">
                <a:off x="3194761" y="804516"/>
                <a:ext cx="1118870" cy="4408127"/>
              </a:xfrm>
              <a:prstGeom prst="arc">
                <a:avLst>
                  <a:gd name="adj1" fmla="val 16706841"/>
                  <a:gd name="adj2" fmla="val 5052599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97" name="Arco 96">
                <a:extLst>
                  <a:ext uri="{FF2B5EF4-FFF2-40B4-BE49-F238E27FC236}">
                    <a16:creationId xmlns:a16="http://schemas.microsoft.com/office/drawing/2014/main" id="{4D41F586-63F1-8DDC-734F-ADC0A25CB2F3}"/>
                  </a:ext>
                </a:extLst>
              </p:cNvPr>
              <p:cNvSpPr/>
              <p:nvPr/>
            </p:nvSpPr>
            <p:spPr>
              <a:xfrm rot="12482877" flipH="1">
                <a:off x="4607546" y="1309767"/>
                <a:ext cx="1118870" cy="3188210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98" name="Arco 97">
                <a:extLst>
                  <a:ext uri="{FF2B5EF4-FFF2-40B4-BE49-F238E27FC236}">
                    <a16:creationId xmlns:a16="http://schemas.microsoft.com/office/drawing/2014/main" id="{8CAFF057-1094-97E5-B617-0CEC3FE74E7B}"/>
                  </a:ext>
                </a:extLst>
              </p:cNvPr>
              <p:cNvSpPr/>
              <p:nvPr/>
            </p:nvSpPr>
            <p:spPr>
              <a:xfrm rot="12752956" flipH="1">
                <a:off x="3992064" y="1164897"/>
                <a:ext cx="1755012" cy="4895597"/>
              </a:xfrm>
              <a:prstGeom prst="arc">
                <a:avLst>
                  <a:gd name="adj1" fmla="val 16706841"/>
                  <a:gd name="adj2" fmla="val 5052599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cxnSp>
            <p:nvCxnSpPr>
              <p:cNvPr id="99" name="Conector recto de flecha 98">
                <a:extLst>
                  <a:ext uri="{FF2B5EF4-FFF2-40B4-BE49-F238E27FC236}">
                    <a16:creationId xmlns:a16="http://schemas.microsoft.com/office/drawing/2014/main" id="{843299CF-94AE-B539-7A86-A8FD34E36A20}"/>
                  </a:ext>
                </a:extLst>
              </p:cNvPr>
              <p:cNvCxnSpPr/>
              <p:nvPr/>
            </p:nvCxnSpPr>
            <p:spPr>
              <a:xfrm flipV="1">
                <a:off x="6644534" y="1770528"/>
                <a:ext cx="0" cy="2756586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Arco 99">
                <a:extLst>
                  <a:ext uri="{FF2B5EF4-FFF2-40B4-BE49-F238E27FC236}">
                    <a16:creationId xmlns:a16="http://schemas.microsoft.com/office/drawing/2014/main" id="{8582BF0F-4F13-3FCA-377B-31960EBF38FE}"/>
                  </a:ext>
                </a:extLst>
              </p:cNvPr>
              <p:cNvSpPr/>
              <p:nvPr/>
            </p:nvSpPr>
            <p:spPr>
              <a:xfrm rot="14124127" flipH="1">
                <a:off x="3005079" y="519398"/>
                <a:ext cx="1118870" cy="3701052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1" name="Arco 100">
                <a:extLst>
                  <a:ext uri="{FF2B5EF4-FFF2-40B4-BE49-F238E27FC236}">
                    <a16:creationId xmlns:a16="http://schemas.microsoft.com/office/drawing/2014/main" id="{5F46C89E-7266-D7EC-D239-3224A17514C2}"/>
                  </a:ext>
                </a:extLst>
              </p:cNvPr>
              <p:cNvSpPr/>
              <p:nvPr/>
            </p:nvSpPr>
            <p:spPr>
              <a:xfrm rot="13464111" flipH="1">
                <a:off x="3194760" y="804516"/>
                <a:ext cx="1118870" cy="4408127"/>
              </a:xfrm>
              <a:prstGeom prst="arc">
                <a:avLst>
                  <a:gd name="adj1" fmla="val 16706841"/>
                  <a:gd name="adj2" fmla="val 5052599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2" name="Arco 101">
                <a:extLst>
                  <a:ext uri="{FF2B5EF4-FFF2-40B4-BE49-F238E27FC236}">
                    <a16:creationId xmlns:a16="http://schemas.microsoft.com/office/drawing/2014/main" id="{A43273FA-B13F-1EE6-1590-19D4C3EB2474}"/>
                  </a:ext>
                </a:extLst>
              </p:cNvPr>
              <p:cNvSpPr/>
              <p:nvPr/>
            </p:nvSpPr>
            <p:spPr>
              <a:xfrm rot="12482877" flipH="1">
                <a:off x="4607545" y="1309767"/>
                <a:ext cx="1118870" cy="3188210"/>
              </a:xfrm>
              <a:prstGeom prst="arc">
                <a:avLst>
                  <a:gd name="adj1" fmla="val 16706841"/>
                  <a:gd name="adj2" fmla="val 4819883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89C4F987-CA9E-6FA5-73B8-B311E9686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41514" y="5121640"/>
                <a:ext cx="827172" cy="1376179"/>
              </a:xfrm>
              <a:prstGeom prst="rect">
                <a:avLst/>
              </a:prstGeom>
            </p:spPr>
          </p:pic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19055000-8043-CD2A-F770-8FC6522A8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687228">
                <a:off x="10199982" y="588650"/>
                <a:ext cx="1121369" cy="213183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" name="Arco 4">
                <a:extLst>
                  <a:ext uri="{FF2B5EF4-FFF2-40B4-BE49-F238E27FC236}">
                    <a16:creationId xmlns:a16="http://schemas.microsoft.com/office/drawing/2014/main" id="{BE57CE37-9217-F3DD-8C7E-6F6B61317DF0}"/>
                  </a:ext>
                </a:extLst>
              </p:cNvPr>
              <p:cNvSpPr/>
              <p:nvPr/>
            </p:nvSpPr>
            <p:spPr>
              <a:xfrm rot="6334527" flipH="1">
                <a:off x="8276355" y="111783"/>
                <a:ext cx="1321373" cy="2695507"/>
              </a:xfrm>
              <a:prstGeom prst="arc">
                <a:avLst>
                  <a:gd name="adj1" fmla="val 17542215"/>
                  <a:gd name="adj2" fmla="val 4340175"/>
                </a:avLst>
              </a:prstGeom>
              <a:ln w="57150">
                <a:solidFill>
                  <a:schemeClr val="accent6">
                    <a:lumMod val="75000"/>
                  </a:schemeClr>
                </a:solidFill>
                <a:prstDash val="sysDash"/>
                <a:headEnd type="arrow" w="med" len="med"/>
                <a:tailEnd type="arrow" w="med" len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10746F26-7BA2-1CBF-4770-2EBD7568F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3040"/>
                        </a14:imgEffect>
                        <a14:imgEffect>
                          <a14:brightnessContrast bright="-1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265330" y="991691"/>
                <a:ext cx="2400841" cy="639248"/>
              </a:xfrm>
              <a:prstGeom prst="rect">
                <a:avLst/>
              </a:prstGeom>
            </p:spPr>
          </p:pic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DAEA75F-FB3F-9C87-814C-59EB0792424A}"/>
                  </a:ext>
                </a:extLst>
              </p:cNvPr>
              <p:cNvSpPr txBox="1"/>
              <p:nvPr/>
            </p:nvSpPr>
            <p:spPr>
              <a:xfrm>
                <a:off x="6000685" y="626242"/>
                <a:ext cx="7954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8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Nube</a:t>
                </a:r>
              </a:p>
            </p:txBody>
          </p:sp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951F3D96-F9F3-0BF7-945B-449738F3F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986885">
                <a:off x="1285271" y="3273839"/>
                <a:ext cx="979423" cy="939814"/>
              </a:xfrm>
              <a:prstGeom prst="rect">
                <a:avLst/>
              </a:prstGeom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56A3DE84-F2C0-6FD8-8181-8CDE0EF8B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986885">
                <a:off x="1636369" y="4305640"/>
                <a:ext cx="979423" cy="939814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989A9EE7-0BC9-A8C3-153B-EC5AB3C2B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986885">
                <a:off x="3734841" y="4133633"/>
                <a:ext cx="979423" cy="939814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32432D2E-C19B-2DE3-D6DC-105B4D38D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986885">
                <a:off x="2941223" y="5339823"/>
                <a:ext cx="979423" cy="939814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C0F9E9F2-55C5-643C-1E3C-FE0AE96319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344717" y="5470951"/>
                <a:ext cx="836136" cy="677558"/>
              </a:xfrm>
              <a:prstGeom prst="rect">
                <a:avLst/>
              </a:prstGeom>
            </p:spPr>
          </p:pic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92E525A-5336-2B2C-4C69-914F73E496D5}"/>
                </a:ext>
              </a:extLst>
            </p:cNvPr>
            <p:cNvSpPr txBox="1"/>
            <p:nvPr/>
          </p:nvSpPr>
          <p:spPr>
            <a:xfrm>
              <a:off x="1268257" y="6019595"/>
              <a:ext cx="9874137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tabLst>
                  <a:tab pos="4745038" algn="l"/>
                  <a:tab pos="7897813" algn="l"/>
                  <a:tab pos="8121650" algn="l"/>
                </a:tabLst>
              </a:pPr>
              <a:r>
                <a:rPr lang="es-MX" sz="24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MOVIMIENTO CONTÍNUO	BOMBEO	ESTACIONARIOS</a:t>
              </a:r>
              <a:endParaRPr lang="es-MX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09439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INSTALACIÓN EN CAMPO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C43C69E6-1309-2080-C94E-43A53520B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92082">
            <a:off x="-427808" y="2350150"/>
            <a:ext cx="5524768" cy="30303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9AB80C-23EE-088D-8637-BA44A3D0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96689">
            <a:off x="5393241" y="2754884"/>
            <a:ext cx="4937847" cy="2767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231D89A-82F8-570D-1C48-499F5A3BC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74837">
            <a:off x="9320634" y="4294374"/>
            <a:ext cx="2953407" cy="16553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5E75862-5AB0-9546-964E-BE6A84478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70935">
            <a:off x="4995005" y="1487511"/>
            <a:ext cx="2955948" cy="16080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8C4393-6CD3-B4FA-61EC-888710E04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75190">
            <a:off x="2941412" y="4767053"/>
            <a:ext cx="2490952" cy="13525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8E5AECC-C28B-FEB4-C49F-7AC9CDFB6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059" y="58625"/>
            <a:ext cx="4170941" cy="20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6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FA848CCF-A1CE-CB4B-F593-2F44A49286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"/>
          <a:stretch/>
        </p:blipFill>
        <p:spPr bwMode="auto">
          <a:xfrm>
            <a:off x="1428529" y="4382253"/>
            <a:ext cx="3266759" cy="199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 descr="Imagen que contiene exterior, medidor&#10;&#10;Descripción generada automáticamente">
            <a:extLst>
              <a:ext uri="{FF2B5EF4-FFF2-40B4-BE49-F238E27FC236}">
                <a16:creationId xmlns:a16="http://schemas.microsoft.com/office/drawing/2014/main" id="{258FD0D2-7C69-1FDB-4FB8-E5811AAF8F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6"/>
          <a:stretch/>
        </p:blipFill>
        <p:spPr bwMode="auto">
          <a:xfrm>
            <a:off x="4922934" y="4382253"/>
            <a:ext cx="3089910" cy="199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4D9AD9A-4127-370A-04C5-48393F655C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469" b="686"/>
          <a:stretch/>
        </p:blipFill>
        <p:spPr bwMode="auto">
          <a:xfrm>
            <a:off x="8240489" y="1185851"/>
            <a:ext cx="2429607" cy="5204311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Google Shape;123;p6">
            <a:extLst>
              <a:ext uri="{FF2B5EF4-FFF2-40B4-BE49-F238E27FC236}">
                <a16:creationId xmlns:a16="http://schemas.microsoft.com/office/drawing/2014/main" id="{5DE7798E-6633-860F-59C5-30C0DD4ECC3C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10" name="Google Shape;124;p6">
              <a:extLst>
                <a:ext uri="{FF2B5EF4-FFF2-40B4-BE49-F238E27FC236}">
                  <a16:creationId xmlns:a16="http://schemas.microsoft.com/office/drawing/2014/main" id="{F0348429-2FA6-B23D-6351-A548766C1417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INSTALACIÓN EN CAMPO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1" name="Google Shape;125;p6">
              <a:extLst>
                <a:ext uri="{FF2B5EF4-FFF2-40B4-BE49-F238E27FC236}">
                  <a16:creationId xmlns:a16="http://schemas.microsoft.com/office/drawing/2014/main" id="{471FF71F-D458-D393-56EE-7F3A2AE5EEF1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448EBA98-19BD-81ED-1ECC-FC27C57FE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529" y="1185851"/>
            <a:ext cx="6584315" cy="3115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609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PLAN DE RIEGO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D3C474D4-2D29-D2F6-4837-875FDEBC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25" y="1663830"/>
            <a:ext cx="2296988" cy="4619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AFDBAA-FDD6-DD47-60B8-016145402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819" y="1669829"/>
            <a:ext cx="2296987" cy="4613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69DCC92-17EF-587E-AE65-CC8A2B44546B}"/>
              </a:ext>
            </a:extLst>
          </p:cNvPr>
          <p:cNvCxnSpPr>
            <a:cxnSpLocks/>
          </p:cNvCxnSpPr>
          <p:nvPr/>
        </p:nvCxnSpPr>
        <p:spPr>
          <a:xfrm flipV="1">
            <a:off x="2354325" y="2695399"/>
            <a:ext cx="1406677" cy="6980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DEA6932-0014-0282-923F-7B8A47709CE1}"/>
              </a:ext>
            </a:extLst>
          </p:cNvPr>
          <p:cNvCxnSpPr>
            <a:cxnSpLocks/>
          </p:cNvCxnSpPr>
          <p:nvPr/>
        </p:nvCxnSpPr>
        <p:spPr>
          <a:xfrm>
            <a:off x="2354325" y="3649717"/>
            <a:ext cx="1406677" cy="20973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5364AB09-D04E-84A3-5B2E-5770C8F35542}"/>
              </a:ext>
            </a:extLst>
          </p:cNvPr>
          <p:cNvSpPr/>
          <p:nvPr/>
        </p:nvSpPr>
        <p:spPr>
          <a:xfrm>
            <a:off x="662160" y="3393440"/>
            <a:ext cx="1692165" cy="256277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5DBCC41-8CAE-B5DB-8ECB-B2534B641462}"/>
              </a:ext>
            </a:extLst>
          </p:cNvPr>
          <p:cNvCxnSpPr>
            <a:cxnSpLocks/>
          </p:cNvCxnSpPr>
          <p:nvPr/>
        </p:nvCxnSpPr>
        <p:spPr>
          <a:xfrm flipV="1">
            <a:off x="3523820" y="2695399"/>
            <a:ext cx="237182" cy="117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063FFBF-C97B-C048-F30F-C861FD34DA35}"/>
              </a:ext>
            </a:extLst>
          </p:cNvPr>
          <p:cNvCxnSpPr>
            <a:cxnSpLocks/>
          </p:cNvCxnSpPr>
          <p:nvPr/>
        </p:nvCxnSpPr>
        <p:spPr>
          <a:xfrm>
            <a:off x="3523820" y="5391150"/>
            <a:ext cx="242262" cy="3559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ED5AF4A1-94C6-D935-A6A8-2FF96817E44C}"/>
              </a:ext>
            </a:extLst>
          </p:cNvPr>
          <p:cNvSpPr/>
          <p:nvPr/>
        </p:nvSpPr>
        <p:spPr>
          <a:xfrm>
            <a:off x="6369269" y="1716380"/>
            <a:ext cx="2679659" cy="1857136"/>
          </a:xfrm>
          <a:prstGeom prst="roundRect">
            <a:avLst>
              <a:gd name="adj" fmla="val 2041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4A85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6C52A0A7-E0B1-05AF-4976-CBF322F78362}"/>
              </a:ext>
            </a:extLst>
          </p:cNvPr>
          <p:cNvSpPr/>
          <p:nvPr/>
        </p:nvSpPr>
        <p:spPr>
          <a:xfrm>
            <a:off x="9160916" y="1716380"/>
            <a:ext cx="2679659" cy="1857136"/>
          </a:xfrm>
          <a:prstGeom prst="roundRect">
            <a:avLst>
              <a:gd name="adj" fmla="val 2041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4A85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0287975D-9659-6C0B-748D-ADC564CC87A4}"/>
              </a:ext>
            </a:extLst>
          </p:cNvPr>
          <p:cNvGrpSpPr/>
          <p:nvPr/>
        </p:nvGrpSpPr>
        <p:grpSpPr>
          <a:xfrm>
            <a:off x="6257724" y="3601499"/>
            <a:ext cx="5586955" cy="2780395"/>
            <a:chOff x="6257724" y="3601499"/>
            <a:chExt cx="5586955" cy="2780395"/>
          </a:xfrm>
        </p:grpSpPr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64D1AF2C-D712-360B-9F74-BFEB6F1A8278}"/>
                </a:ext>
              </a:extLst>
            </p:cNvPr>
            <p:cNvCxnSpPr/>
            <p:nvPr/>
          </p:nvCxnSpPr>
          <p:spPr>
            <a:xfrm>
              <a:off x="6369269" y="4309241"/>
              <a:ext cx="5475410" cy="19648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5B551161-62BE-391A-8161-F80FEB957B19}"/>
                </a:ext>
              </a:extLst>
            </p:cNvPr>
            <p:cNvGrpSpPr/>
            <p:nvPr/>
          </p:nvGrpSpPr>
          <p:grpSpPr>
            <a:xfrm>
              <a:off x="10088892" y="5125426"/>
              <a:ext cx="524933" cy="657022"/>
              <a:chOff x="10940068" y="5431705"/>
              <a:chExt cx="524933" cy="657022"/>
            </a:xfrm>
          </p:grpSpPr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02A73223-1115-6307-81A0-2AFD3AFC9EA9}"/>
                  </a:ext>
                </a:extLst>
              </p:cNvPr>
              <p:cNvGrpSpPr/>
              <p:nvPr/>
            </p:nvGrpSpPr>
            <p:grpSpPr>
              <a:xfrm>
                <a:off x="10940068" y="5431705"/>
                <a:ext cx="524933" cy="657022"/>
                <a:chOff x="10940068" y="5431705"/>
                <a:chExt cx="524933" cy="657022"/>
              </a:xfrm>
            </p:grpSpPr>
            <p:pic>
              <p:nvPicPr>
                <p:cNvPr id="74" name="Imagen 73">
                  <a:extLst>
                    <a:ext uri="{FF2B5EF4-FFF2-40B4-BE49-F238E27FC236}">
                      <a16:creationId xmlns:a16="http://schemas.microsoft.com/office/drawing/2014/main" id="{97AD78C6-3706-1410-32AC-0067BD864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40068" y="5431705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5" name="Elipse 74">
                  <a:extLst>
                    <a:ext uri="{FF2B5EF4-FFF2-40B4-BE49-F238E27FC236}">
                      <a16:creationId xmlns:a16="http://schemas.microsoft.com/office/drawing/2014/main" id="{B0714A40-A39A-170C-A80C-352B3CE3D0E9}"/>
                    </a:ext>
                  </a:extLst>
                </p:cNvPr>
                <p:cNvSpPr/>
                <p:nvPr/>
              </p:nvSpPr>
              <p:spPr>
                <a:xfrm>
                  <a:off x="11152994" y="5991068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D9E1D9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C2F5B428-4A06-0032-A7D7-CD416BB1E467}"/>
                  </a:ext>
                </a:extLst>
              </p:cNvPr>
              <p:cNvSpPr txBox="1"/>
              <p:nvPr/>
            </p:nvSpPr>
            <p:spPr>
              <a:xfrm>
                <a:off x="11008538" y="5483225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105</a:t>
                </a:r>
              </a:p>
            </p:txBody>
          </p:sp>
        </p:grp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E1AAE0E6-F05F-84D8-4BAE-AB207772154F}"/>
                </a:ext>
              </a:extLst>
            </p:cNvPr>
            <p:cNvGrpSpPr/>
            <p:nvPr/>
          </p:nvGrpSpPr>
          <p:grpSpPr>
            <a:xfrm>
              <a:off x="9465878" y="4900072"/>
              <a:ext cx="524933" cy="657022"/>
              <a:chOff x="10152668" y="5150688"/>
              <a:chExt cx="524933" cy="657022"/>
            </a:xfrm>
          </p:grpSpPr>
          <p:grpSp>
            <p:nvGrpSpPr>
              <p:cNvPr id="70" name="Grupo 69">
                <a:extLst>
                  <a:ext uri="{FF2B5EF4-FFF2-40B4-BE49-F238E27FC236}">
                    <a16:creationId xmlns:a16="http://schemas.microsoft.com/office/drawing/2014/main" id="{33932F4E-D7FE-0E5C-4487-CDE42FC5392A}"/>
                  </a:ext>
                </a:extLst>
              </p:cNvPr>
              <p:cNvGrpSpPr/>
              <p:nvPr/>
            </p:nvGrpSpPr>
            <p:grpSpPr>
              <a:xfrm>
                <a:off x="10152668" y="5150688"/>
                <a:ext cx="524933" cy="657022"/>
                <a:chOff x="6257724" y="3753053"/>
                <a:chExt cx="524933" cy="657022"/>
              </a:xfrm>
            </p:grpSpPr>
            <p:pic>
              <p:nvPicPr>
                <p:cNvPr id="71" name="Imagen 70">
                  <a:extLst>
                    <a:ext uri="{FF2B5EF4-FFF2-40B4-BE49-F238E27FC236}">
                      <a16:creationId xmlns:a16="http://schemas.microsoft.com/office/drawing/2014/main" id="{6B65E0B7-6FF1-479A-8E2A-D20DE95F5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82D8474E-8231-C7A1-70C7-7B75B055DA43}"/>
                    </a:ext>
                  </a:extLst>
                </p:cNvPr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121F65CF-1F92-AD2A-EB4B-F402075249B6}"/>
                  </a:ext>
                </a:extLst>
              </p:cNvPr>
              <p:cNvSpPr txBox="1"/>
              <p:nvPr/>
            </p:nvSpPr>
            <p:spPr>
              <a:xfrm>
                <a:off x="10221138" y="5195133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85</a:t>
                </a:r>
              </a:p>
            </p:txBody>
          </p:sp>
        </p:grp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194383EF-9DB7-B27A-9260-C61876A7BB81}"/>
                </a:ext>
              </a:extLst>
            </p:cNvPr>
            <p:cNvGrpSpPr/>
            <p:nvPr/>
          </p:nvGrpSpPr>
          <p:grpSpPr>
            <a:xfrm>
              <a:off x="8872475" y="4690683"/>
              <a:ext cx="524933" cy="657022"/>
              <a:chOff x="9312742" y="4845888"/>
              <a:chExt cx="524933" cy="657022"/>
            </a:xfrm>
          </p:grpSpPr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5CF80609-E31E-9A05-548A-AE2860267B3A}"/>
                  </a:ext>
                </a:extLst>
              </p:cNvPr>
              <p:cNvGrpSpPr/>
              <p:nvPr/>
            </p:nvGrpSpPr>
            <p:grpSpPr>
              <a:xfrm>
                <a:off x="9312742" y="4845888"/>
                <a:ext cx="524933" cy="657022"/>
                <a:chOff x="6257724" y="3753053"/>
                <a:chExt cx="524933" cy="657022"/>
              </a:xfrm>
            </p:grpSpPr>
            <p:pic>
              <p:nvPicPr>
                <p:cNvPr id="65" name="Imagen 64">
                  <a:extLst>
                    <a:ext uri="{FF2B5EF4-FFF2-40B4-BE49-F238E27FC236}">
                      <a16:creationId xmlns:a16="http://schemas.microsoft.com/office/drawing/2014/main" id="{04282ACA-AC56-B2BF-61B6-2514D5263A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6" name="Elipse 65">
                  <a:extLst>
                    <a:ext uri="{FF2B5EF4-FFF2-40B4-BE49-F238E27FC236}">
                      <a16:creationId xmlns:a16="http://schemas.microsoft.com/office/drawing/2014/main" id="{361E68B0-851A-4496-E00F-9FCA86B0DCDF}"/>
                    </a:ext>
                  </a:extLst>
                </p:cNvPr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48092A27-A56D-C933-0646-F7E6E2E818A8}"/>
                  </a:ext>
                </a:extLst>
              </p:cNvPr>
              <p:cNvSpPr txBox="1"/>
              <p:nvPr/>
            </p:nvSpPr>
            <p:spPr>
              <a:xfrm>
                <a:off x="9381212" y="4891917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65</a:t>
                </a:r>
              </a:p>
            </p:txBody>
          </p:sp>
        </p:grp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4B5718B5-055F-BEAD-BCDD-9688953B22D4}"/>
                </a:ext>
              </a:extLst>
            </p:cNvPr>
            <p:cNvGrpSpPr/>
            <p:nvPr/>
          </p:nvGrpSpPr>
          <p:grpSpPr>
            <a:xfrm>
              <a:off x="6715642" y="3916440"/>
              <a:ext cx="524933" cy="657022"/>
              <a:chOff x="6845099" y="3962603"/>
              <a:chExt cx="524933" cy="657022"/>
            </a:xfrm>
          </p:grpSpPr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20A6F847-C718-BE42-46D7-60C97A3F30BF}"/>
                  </a:ext>
                </a:extLst>
              </p:cNvPr>
              <p:cNvGrpSpPr/>
              <p:nvPr/>
            </p:nvGrpSpPr>
            <p:grpSpPr>
              <a:xfrm>
                <a:off x="6845099" y="3962603"/>
                <a:ext cx="524933" cy="657022"/>
                <a:chOff x="6257724" y="3753053"/>
                <a:chExt cx="524933" cy="657022"/>
              </a:xfrm>
            </p:grpSpPr>
            <p:pic>
              <p:nvPicPr>
                <p:cNvPr id="62" name="Imagen 61">
                  <a:extLst>
                    <a:ext uri="{FF2B5EF4-FFF2-40B4-BE49-F238E27FC236}">
                      <a16:creationId xmlns:a16="http://schemas.microsoft.com/office/drawing/2014/main" id="{8FA783CC-BDB7-720A-5B64-3057B9F0AD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B3BFFD54-221E-DD01-96FA-7949C9838022}"/>
                    </a:ext>
                  </a:extLst>
                </p:cNvPr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4C27FB2C-12D9-75B3-9A47-023126463EBB}"/>
                  </a:ext>
                </a:extLst>
              </p:cNvPr>
              <p:cNvSpPr txBox="1"/>
              <p:nvPr/>
            </p:nvSpPr>
            <p:spPr>
              <a:xfrm>
                <a:off x="6913569" y="4015519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0</a:t>
                </a:r>
              </a:p>
            </p:txBody>
          </p:sp>
        </p:grp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F6FD89B9-CB10-327B-7B80-8E90D6FAF4F0}"/>
                </a:ext>
              </a:extLst>
            </p:cNvPr>
            <p:cNvGrpSpPr/>
            <p:nvPr/>
          </p:nvGrpSpPr>
          <p:grpSpPr>
            <a:xfrm>
              <a:off x="6257724" y="3753053"/>
              <a:ext cx="524933" cy="657022"/>
              <a:chOff x="6257724" y="3753053"/>
              <a:chExt cx="524933" cy="657022"/>
            </a:xfrm>
          </p:grpSpPr>
          <p:grpSp>
            <p:nvGrpSpPr>
              <p:cNvPr id="60" name="Grupo 59">
                <a:extLst>
                  <a:ext uri="{FF2B5EF4-FFF2-40B4-BE49-F238E27FC236}">
                    <a16:creationId xmlns:a16="http://schemas.microsoft.com/office/drawing/2014/main" id="{00862D7F-9080-7FEB-4CC6-B270FD5456B8}"/>
                  </a:ext>
                </a:extLst>
              </p:cNvPr>
              <p:cNvGrpSpPr/>
              <p:nvPr/>
            </p:nvGrpSpPr>
            <p:grpSpPr>
              <a:xfrm>
                <a:off x="6257724" y="3753053"/>
                <a:ext cx="524933" cy="657022"/>
                <a:chOff x="6257724" y="3753053"/>
                <a:chExt cx="524933" cy="657022"/>
              </a:xfrm>
            </p:grpSpPr>
            <p:pic>
              <p:nvPicPr>
                <p:cNvPr id="52" name="Imagen 51">
                  <a:extLst>
                    <a:ext uri="{FF2B5EF4-FFF2-40B4-BE49-F238E27FC236}">
                      <a16:creationId xmlns:a16="http://schemas.microsoft.com/office/drawing/2014/main" id="{2063F665-42D7-7D53-EA0A-6C8E6BBAC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8E7AB419-5FA0-56F2-8D25-0D24246510B4}"/>
                    </a:ext>
                  </a:extLst>
                </p:cNvPr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CBD5D6ED-4889-BB92-6C05-9E83E76D1F44}"/>
                  </a:ext>
                </a:extLst>
              </p:cNvPr>
              <p:cNvSpPr txBox="1"/>
              <p:nvPr/>
            </p:nvSpPr>
            <p:spPr>
              <a:xfrm>
                <a:off x="6326905" y="3799186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–7</a:t>
                </a:r>
              </a:p>
            </p:txBody>
          </p:sp>
        </p:grp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3BF83596-4349-3553-7AC4-86355CC59DEC}"/>
                </a:ext>
              </a:extLst>
            </p:cNvPr>
            <p:cNvSpPr txBox="1"/>
            <p:nvPr/>
          </p:nvSpPr>
          <p:spPr>
            <a:xfrm>
              <a:off x="8037545" y="4003441"/>
              <a:ext cx="2288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>
                  <a:solidFill>
                    <a:srgbClr val="4A85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Plan de Riego</a:t>
              </a:r>
            </a:p>
          </p:txBody>
        </p:sp>
        <p:grpSp>
          <p:nvGrpSpPr>
            <p:cNvPr id="88" name="Grupo 87">
              <a:extLst>
                <a:ext uri="{FF2B5EF4-FFF2-40B4-BE49-F238E27FC236}">
                  <a16:creationId xmlns:a16="http://schemas.microsoft.com/office/drawing/2014/main" id="{FDD6AB50-6DEC-46A5-A035-C5C1011E83D0}"/>
                </a:ext>
              </a:extLst>
            </p:cNvPr>
            <p:cNvGrpSpPr/>
            <p:nvPr/>
          </p:nvGrpSpPr>
          <p:grpSpPr>
            <a:xfrm>
              <a:off x="11223425" y="5533665"/>
              <a:ext cx="524933" cy="657022"/>
              <a:chOff x="10940068" y="5431705"/>
              <a:chExt cx="524933" cy="657022"/>
            </a:xfrm>
          </p:grpSpPr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F227C06E-3AC7-B650-8316-F6CACF1865D0}"/>
                  </a:ext>
                </a:extLst>
              </p:cNvPr>
              <p:cNvGrpSpPr/>
              <p:nvPr/>
            </p:nvGrpSpPr>
            <p:grpSpPr>
              <a:xfrm>
                <a:off x="10940068" y="5431705"/>
                <a:ext cx="524933" cy="657022"/>
                <a:chOff x="10940068" y="5431705"/>
                <a:chExt cx="524933" cy="657022"/>
              </a:xfrm>
            </p:grpSpPr>
            <p:pic>
              <p:nvPicPr>
                <p:cNvPr id="91" name="Imagen 90">
                  <a:extLst>
                    <a:ext uri="{FF2B5EF4-FFF2-40B4-BE49-F238E27FC236}">
                      <a16:creationId xmlns:a16="http://schemas.microsoft.com/office/drawing/2014/main" id="{2171CB55-BAAF-2381-07BC-5292814591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40068" y="5431705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2" name="Elipse 91">
                  <a:extLst>
                    <a:ext uri="{FF2B5EF4-FFF2-40B4-BE49-F238E27FC236}">
                      <a16:creationId xmlns:a16="http://schemas.microsoft.com/office/drawing/2014/main" id="{DF7B2622-D71F-6BE0-2F16-F1A053EA9632}"/>
                    </a:ext>
                  </a:extLst>
                </p:cNvPr>
                <p:cNvSpPr/>
                <p:nvPr/>
              </p:nvSpPr>
              <p:spPr>
                <a:xfrm>
                  <a:off x="11152994" y="5991068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D9E1D9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BADA4A96-3999-1103-F370-222931956FCE}"/>
                  </a:ext>
                </a:extLst>
              </p:cNvPr>
              <p:cNvSpPr txBox="1"/>
              <p:nvPr/>
            </p:nvSpPr>
            <p:spPr>
              <a:xfrm>
                <a:off x="11008538" y="5483225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130</a:t>
                </a:r>
              </a:p>
            </p:txBody>
          </p:sp>
        </p:grpSp>
        <p:pic>
          <p:nvPicPr>
            <p:cNvPr id="96" name="Imagen 95">
              <a:extLst>
                <a:ext uri="{FF2B5EF4-FFF2-40B4-BE49-F238E27FC236}">
                  <a16:creationId xmlns:a16="http://schemas.microsoft.com/office/drawing/2014/main" id="{248BC489-7DEC-BEFB-597A-8C50EAB67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5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711439" y="4627308"/>
              <a:ext cx="524933" cy="5249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F8B0785A-9270-41EF-5EDC-1D27D4E3CDAF}"/>
                </a:ext>
              </a:extLst>
            </p:cNvPr>
            <p:cNvSpPr txBox="1"/>
            <p:nvPr/>
          </p:nvSpPr>
          <p:spPr>
            <a:xfrm>
              <a:off x="6527280" y="5112726"/>
              <a:ext cx="89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4A85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Siembra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AE724968-A580-1722-5B44-3CCA4D405197}"/>
                </a:ext>
              </a:extLst>
            </p:cNvPr>
            <p:cNvSpPr txBox="1"/>
            <p:nvPr/>
          </p:nvSpPr>
          <p:spPr>
            <a:xfrm>
              <a:off x="10855419" y="6074117"/>
              <a:ext cx="7360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Días</a:t>
              </a:r>
            </a:p>
          </p:txBody>
        </p:sp>
        <p:pic>
          <p:nvPicPr>
            <p:cNvPr id="100" name="Gráfico 99" descr="Flecha: curva con sentido de las agujas del reloj con relleno sólido">
              <a:extLst>
                <a:ext uri="{FF2B5EF4-FFF2-40B4-BE49-F238E27FC236}">
                  <a16:creationId xmlns:a16="http://schemas.microsoft.com/office/drawing/2014/main" id="{7F8E529E-37A3-A075-5501-03D5B7FFA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287256">
              <a:off x="10010173" y="3601499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1" name="Gráfico 100" descr="Flecha: curva con sentido de las agujas del reloj con relleno sólido">
              <a:extLst>
                <a:ext uri="{FF2B5EF4-FFF2-40B4-BE49-F238E27FC236}">
                  <a16:creationId xmlns:a16="http://schemas.microsoft.com/office/drawing/2014/main" id="{C6ECED00-2AD3-3E3F-0581-6561D4707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7312744" flipH="1">
              <a:off x="7455435" y="3601499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49196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F0A32FAD-ACBD-450F-A631-38A2B58534DA}"/>
              </a:ext>
            </a:extLst>
          </p:cNvPr>
          <p:cNvGrpSpPr/>
          <p:nvPr/>
        </p:nvGrpSpPr>
        <p:grpSpPr>
          <a:xfrm>
            <a:off x="7167377" y="636019"/>
            <a:ext cx="4436046" cy="2932422"/>
            <a:chOff x="-69155" y="1409387"/>
            <a:chExt cx="8153440" cy="53897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46A479E-E5E3-48E7-981D-2A6D8E015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69155" y="1767517"/>
              <a:ext cx="7619669" cy="5031653"/>
            </a:xfrm>
            <a:prstGeom prst="rect">
              <a:avLst/>
            </a:prstGeom>
          </p:spPr>
        </p:pic>
        <p:sp>
          <p:nvSpPr>
            <p:cNvPr id="15" name="Globo: línea doblada sin borde 14">
              <a:extLst>
                <a:ext uri="{FF2B5EF4-FFF2-40B4-BE49-F238E27FC236}">
                  <a16:creationId xmlns:a16="http://schemas.microsoft.com/office/drawing/2014/main" id="{B9AE3F86-066A-4C30-ABDE-052E5D5CD459}"/>
                </a:ext>
              </a:extLst>
            </p:cNvPr>
            <p:cNvSpPr/>
            <p:nvPr/>
          </p:nvSpPr>
          <p:spPr>
            <a:xfrm>
              <a:off x="3187960" y="1409387"/>
              <a:ext cx="4896325" cy="1818641"/>
            </a:xfrm>
            <a:prstGeom prst="callout2">
              <a:avLst>
                <a:gd name="adj1" fmla="val 40681"/>
                <a:gd name="adj2" fmla="val 97853"/>
                <a:gd name="adj3" fmla="val 40502"/>
                <a:gd name="adj4" fmla="val 9327"/>
                <a:gd name="adj5" fmla="val 74765"/>
                <a:gd name="adj6" fmla="val -7201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    Total cultivadas ~22 </a:t>
              </a:r>
              <a:r>
                <a:rPr lang="es-MX" sz="20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endParaRPr lang="es-MX" sz="2000" b="1" i="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Pacifico"/>
              </a:endParaRPr>
            </a:p>
            <a:p>
              <a:pPr algn="r"/>
              <a: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México (riego) ~6,9 </a:t>
              </a:r>
              <a:r>
                <a:rPr lang="es-MX" sz="16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b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Chihuahua +1,9 </a:t>
              </a:r>
              <a:r>
                <a:rPr lang="es-MX" sz="16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endParaRPr lang="es-MX" sz="1600" b="1" i="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Pacifico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7909EB73-86D2-4F6A-8412-2FD200A95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1098" y="2720453"/>
              <a:ext cx="377658" cy="32370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FCABDA2C-965A-01F4-C4FA-D709427939C0}"/>
              </a:ext>
            </a:extLst>
          </p:cNvPr>
          <p:cNvGrpSpPr/>
          <p:nvPr/>
        </p:nvGrpSpPr>
        <p:grpSpPr>
          <a:xfrm>
            <a:off x="304252" y="1404926"/>
            <a:ext cx="9490891" cy="5057076"/>
            <a:chOff x="227250" y="1388213"/>
            <a:chExt cx="9490891" cy="5057076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4526436-A118-4316-8BBE-624EF66941E9}"/>
                </a:ext>
              </a:extLst>
            </p:cNvPr>
            <p:cNvGrpSpPr/>
            <p:nvPr/>
          </p:nvGrpSpPr>
          <p:grpSpPr>
            <a:xfrm>
              <a:off x="227250" y="1388213"/>
              <a:ext cx="9490891" cy="5057076"/>
              <a:chOff x="-439106" y="1225264"/>
              <a:chExt cx="9490891" cy="5057076"/>
            </a:xfrm>
          </p:grpSpPr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925BDC14-0342-4966-BC20-68A8E8ECCD1E}"/>
                  </a:ext>
                </a:extLst>
              </p:cNvPr>
              <p:cNvGrpSpPr/>
              <p:nvPr/>
            </p:nvGrpSpPr>
            <p:grpSpPr>
              <a:xfrm>
                <a:off x="2017588" y="1225264"/>
                <a:ext cx="7034197" cy="5057076"/>
                <a:chOff x="677092" y="1093181"/>
                <a:chExt cx="7034197" cy="5057076"/>
              </a:xfrm>
            </p:grpSpPr>
            <p:graphicFrame>
              <p:nvGraphicFramePr>
                <p:cNvPr id="7" name="Gráfico 6">
                  <a:extLst>
                    <a:ext uri="{FF2B5EF4-FFF2-40B4-BE49-F238E27FC236}">
                      <a16:creationId xmlns:a16="http://schemas.microsoft.com/office/drawing/2014/main" id="{D382818D-97D9-41EC-8FAF-DF4C90A40A0E}"/>
                    </a:ext>
                  </a:extLst>
                </p:cNvPr>
                <p:cNvGraphicFramePr/>
                <p:nvPr/>
              </p:nvGraphicFramePr>
              <p:xfrm>
                <a:off x="677092" y="1965000"/>
                <a:ext cx="4257807" cy="357291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36" name="Globo: línea doblada sin borde 35">
                  <a:extLst>
                    <a:ext uri="{FF2B5EF4-FFF2-40B4-BE49-F238E27FC236}">
                      <a16:creationId xmlns:a16="http://schemas.microsoft.com/office/drawing/2014/main" id="{F96B7D55-C4E5-41D6-95E3-E59EEF39D73C}"/>
                    </a:ext>
                  </a:extLst>
                </p:cNvPr>
                <p:cNvSpPr/>
                <p:nvPr/>
              </p:nvSpPr>
              <p:spPr>
                <a:xfrm>
                  <a:off x="4516921" y="5272556"/>
                  <a:ext cx="3194368" cy="877701"/>
                </a:xfrm>
                <a:prstGeom prst="callout2">
                  <a:avLst>
                    <a:gd name="adj1" fmla="val 52750"/>
                    <a:gd name="adj2" fmla="val -1493"/>
                    <a:gd name="adj3" fmla="val 52750"/>
                    <a:gd name="adj4" fmla="val -13921"/>
                    <a:gd name="adj5" fmla="val -558"/>
                    <a:gd name="adj6" fmla="val -27077"/>
                  </a:avLst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28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sym typeface="Pacifico"/>
                    </a:rPr>
                    <a:t>Pequeños y medianos productores</a:t>
                  </a:r>
                  <a:endParaRPr lang="es-MX" sz="2000" b="1" i="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endParaRPr>
                </a:p>
              </p:txBody>
            </p:sp>
            <p:sp>
              <p:nvSpPr>
                <p:cNvPr id="37" name="Globo: línea doblada sin borde 36">
                  <a:extLst>
                    <a:ext uri="{FF2B5EF4-FFF2-40B4-BE49-F238E27FC236}">
                      <a16:creationId xmlns:a16="http://schemas.microsoft.com/office/drawing/2014/main" id="{65905384-2A43-4DCB-A8CE-6D3DE3CEBF5E}"/>
                    </a:ext>
                  </a:extLst>
                </p:cNvPr>
                <p:cNvSpPr/>
                <p:nvPr/>
              </p:nvSpPr>
              <p:spPr>
                <a:xfrm>
                  <a:off x="933367" y="1093181"/>
                  <a:ext cx="2802455" cy="569667"/>
                </a:xfrm>
                <a:prstGeom prst="callout2">
                  <a:avLst>
                    <a:gd name="adj1" fmla="val 102688"/>
                    <a:gd name="adj2" fmla="val 19693"/>
                    <a:gd name="adj3" fmla="val 141925"/>
                    <a:gd name="adj4" fmla="val 19976"/>
                    <a:gd name="adj5" fmla="val 218781"/>
                    <a:gd name="adj6" fmla="val 30076"/>
                  </a:avLst>
                </a:prstGeom>
                <a:noFill/>
                <a:ln w="285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2800" b="1" dirty="0">
                      <a:solidFill>
                        <a:schemeClr val="accent6">
                          <a:lumMod val="75000"/>
                        </a:schemeClr>
                      </a:solidFill>
                      <a:latin typeface="Agency FB" panose="020B0503020202020204" pitchFamily="34" charset="0"/>
                      <a:sym typeface="Pacifico"/>
                    </a:rPr>
                    <a:t>Grandes productores</a:t>
                  </a:r>
                  <a:endParaRPr lang="es-MX" sz="2000" b="1" i="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endParaRPr>
                </a:p>
              </p:txBody>
            </p:sp>
          </p:grp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6575972E-4299-4EB9-B3A5-6A769CEFA014}"/>
                  </a:ext>
                </a:extLst>
              </p:cNvPr>
              <p:cNvGrpSpPr/>
              <p:nvPr/>
            </p:nvGrpSpPr>
            <p:grpSpPr>
              <a:xfrm>
                <a:off x="1155257" y="2024053"/>
                <a:ext cx="1348624" cy="565944"/>
                <a:chOff x="4348497" y="2415192"/>
                <a:chExt cx="1526518" cy="640598"/>
              </a:xfrm>
            </p:grpSpPr>
            <p:pic>
              <p:nvPicPr>
                <p:cNvPr id="19" name="Picture 2" descr="Home">
                  <a:extLst>
                    <a:ext uri="{FF2B5EF4-FFF2-40B4-BE49-F238E27FC236}">
                      <a16:creationId xmlns:a16="http://schemas.microsoft.com/office/drawing/2014/main" id="{3B949928-307C-4014-AFAC-DD085FEF03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48021" y="2415192"/>
                  <a:ext cx="1426994" cy="5246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BD1AD72D-8A14-4B82-9618-323466C520E5}"/>
                    </a:ext>
                  </a:extLst>
                </p:cNvPr>
                <p:cNvSpPr txBox="1"/>
                <p:nvPr/>
              </p:nvSpPr>
              <p:spPr>
                <a:xfrm>
                  <a:off x="4348497" y="2840346"/>
                  <a:ext cx="1426994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(https://www.agsense.com)</a:t>
                  </a:r>
                </a:p>
              </p:txBody>
            </p:sp>
          </p:grpSp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1368542-4172-4699-A2B5-204C92623013}"/>
                  </a:ext>
                </a:extLst>
              </p:cNvPr>
              <p:cNvGrpSpPr/>
              <p:nvPr/>
            </p:nvGrpSpPr>
            <p:grpSpPr>
              <a:xfrm>
                <a:off x="-439106" y="3145411"/>
                <a:ext cx="1685553" cy="419459"/>
                <a:chOff x="6054941" y="3818727"/>
                <a:chExt cx="1907895" cy="474790"/>
              </a:xfrm>
            </p:grpSpPr>
            <p:pic>
              <p:nvPicPr>
                <p:cNvPr id="26" name="Picture 4" descr="Solenoide Hunter Riego Para Todos Los Modelos De Valvulas - $ 1.499,00 en  Mercado Libre">
                  <a:extLst>
                    <a:ext uri="{FF2B5EF4-FFF2-40B4-BE49-F238E27FC236}">
                      <a16:creationId xmlns:a16="http://schemas.microsoft.com/office/drawing/2014/main" id="{889D6B18-66F6-4AE5-A618-4ED0711C95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hqprint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618129" y="3818727"/>
                  <a:ext cx="1115009" cy="3811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A0AEB536-84B9-4DB5-A3D8-913E6979F588}"/>
                    </a:ext>
                  </a:extLst>
                </p:cNvPr>
                <p:cNvSpPr txBox="1"/>
                <p:nvPr/>
              </p:nvSpPr>
              <p:spPr>
                <a:xfrm>
                  <a:off x="6054941" y="4078073"/>
                  <a:ext cx="1907895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800" i="1" dirty="0">
                      <a:solidFill>
                        <a:schemeClr val="accent5"/>
                      </a:solidFill>
                    </a:rPr>
                    <a:t>(https://www.hunterindustries.com/es)</a:t>
                  </a:r>
                </a:p>
              </p:txBody>
            </p: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9FF060E6-E190-45C6-A546-02FFCDC6F1DE}"/>
                  </a:ext>
                </a:extLst>
              </p:cNvPr>
              <p:cNvGrpSpPr/>
              <p:nvPr/>
            </p:nvGrpSpPr>
            <p:grpSpPr>
              <a:xfrm>
                <a:off x="1083244" y="2745698"/>
                <a:ext cx="1162977" cy="534001"/>
                <a:chOff x="4840189" y="3561401"/>
                <a:chExt cx="1316386" cy="604441"/>
              </a:xfrm>
            </p:grpSpPr>
            <p:pic>
              <p:nvPicPr>
                <p:cNvPr id="29" name="Picture 6" descr="Reinke | Sistemas de Riego | Directorio Agrícola">
                  <a:extLst>
                    <a:ext uri="{FF2B5EF4-FFF2-40B4-BE49-F238E27FC236}">
                      <a16:creationId xmlns:a16="http://schemas.microsoft.com/office/drawing/2014/main" id="{B833019E-D21E-40DD-8F04-367EEABD75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373" y="3561401"/>
                  <a:ext cx="1111983" cy="4864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6FD3D693-208B-4E1A-A132-2F17DD39E8CA}"/>
                    </a:ext>
                  </a:extLst>
                </p:cNvPr>
                <p:cNvSpPr txBox="1"/>
                <p:nvPr/>
              </p:nvSpPr>
              <p:spPr>
                <a:xfrm>
                  <a:off x="4840189" y="3950398"/>
                  <a:ext cx="1316386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(https://www.reinke.com)</a:t>
                  </a:r>
                </a:p>
              </p:txBody>
            </p: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98ECEE46-8546-44DA-9CA0-4E63F7883778}"/>
                  </a:ext>
                </a:extLst>
              </p:cNvPr>
              <p:cNvGrpSpPr/>
              <p:nvPr/>
            </p:nvGrpSpPr>
            <p:grpSpPr>
              <a:xfrm>
                <a:off x="382550" y="1546215"/>
                <a:ext cx="1481620" cy="462816"/>
                <a:chOff x="3246309" y="1918557"/>
                <a:chExt cx="1677062" cy="523866"/>
              </a:xfrm>
            </p:grpSpPr>
            <p:pic>
              <p:nvPicPr>
                <p:cNvPr id="35" name="Picture 2" descr="A picture containing drawing&#10;&#10;Description automatically generated">
                  <a:extLst>
                    <a:ext uri="{FF2B5EF4-FFF2-40B4-BE49-F238E27FC236}">
                      <a16:creationId xmlns:a16="http://schemas.microsoft.com/office/drawing/2014/main" id="{D7D5BD21-677F-4D06-A8EC-DF9988227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477885" y="1918557"/>
                  <a:ext cx="1445485" cy="358967"/>
                </a:xfrm>
                <a:prstGeom prst="rect">
                  <a:avLst/>
                </a:prstGeom>
              </p:spPr>
            </p:pic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8A78572D-F999-47B6-B2E1-5A86DC790CB6}"/>
                    </a:ext>
                  </a:extLst>
                </p:cNvPr>
                <p:cNvSpPr txBox="1"/>
                <p:nvPr/>
              </p:nvSpPr>
              <p:spPr>
                <a:xfrm>
                  <a:off x="3246309" y="2226979"/>
                  <a:ext cx="1677062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(https://ww2.valleyirrigation.com)</a:t>
                  </a:r>
                </a:p>
              </p:txBody>
            </p:sp>
          </p:grpSp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35249C2F-10ED-48C0-BD75-008179F9E150}"/>
                  </a:ext>
                </a:extLst>
              </p:cNvPr>
              <p:cNvGrpSpPr/>
              <p:nvPr/>
            </p:nvGrpSpPr>
            <p:grpSpPr>
              <a:xfrm>
                <a:off x="5813607" y="3670937"/>
                <a:ext cx="2661306" cy="868967"/>
                <a:chOff x="7335916" y="2266744"/>
                <a:chExt cx="2661306" cy="868967"/>
              </a:xfrm>
            </p:grpSpPr>
            <p:pic>
              <p:nvPicPr>
                <p:cNvPr id="40" name="Picture 12">
                  <a:extLst>
                    <a:ext uri="{FF2B5EF4-FFF2-40B4-BE49-F238E27FC236}">
                      <a16:creationId xmlns:a16="http://schemas.microsoft.com/office/drawing/2014/main" id="{9B5AD9A0-6D0D-4381-B9E8-1197B4CE0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9726" y="2266744"/>
                  <a:ext cx="2589717" cy="73816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59C8D7E3-5946-4101-9B21-220B80DB079E}"/>
                    </a:ext>
                  </a:extLst>
                </p:cNvPr>
                <p:cNvSpPr txBox="1"/>
                <p:nvPr/>
              </p:nvSpPr>
              <p:spPr>
                <a:xfrm>
                  <a:off x="7335916" y="2889490"/>
                  <a:ext cx="2661306" cy="246221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1000" spc="100" dirty="0"/>
                    <a:t>(http://dtaamerica.com/dta-agricola)</a:t>
                  </a:r>
                </a:p>
              </p:txBody>
            </p:sp>
          </p:grpSp>
          <p:grpSp>
            <p:nvGrpSpPr>
              <p:cNvPr id="42" name="Grupo 41">
                <a:extLst>
                  <a:ext uri="{FF2B5EF4-FFF2-40B4-BE49-F238E27FC236}">
                    <a16:creationId xmlns:a16="http://schemas.microsoft.com/office/drawing/2014/main" id="{D24BE0EB-0928-481A-825F-650702AD6139}"/>
                  </a:ext>
                </a:extLst>
              </p:cNvPr>
              <p:cNvGrpSpPr/>
              <p:nvPr/>
            </p:nvGrpSpPr>
            <p:grpSpPr>
              <a:xfrm>
                <a:off x="2126841" y="5310268"/>
                <a:ext cx="1549402" cy="913400"/>
                <a:chOff x="6095192" y="2920357"/>
                <a:chExt cx="1753783" cy="1033887"/>
              </a:xfrm>
            </p:grpSpPr>
            <p:pic>
              <p:nvPicPr>
                <p:cNvPr id="43" name="Imagen 42">
                  <a:extLst>
                    <a:ext uri="{FF2B5EF4-FFF2-40B4-BE49-F238E27FC236}">
                      <a16:creationId xmlns:a16="http://schemas.microsoft.com/office/drawing/2014/main" id="{10D26DFD-3688-4262-92D4-6C8F0ADB9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clrChange>
                    <a:clrFrom>
                      <a:srgbClr val="F6F6F6"/>
                    </a:clrFrom>
                    <a:clrTo>
                      <a:srgbClr val="F6F6F6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3943" y="2920357"/>
                  <a:ext cx="640122" cy="846991"/>
                </a:xfrm>
                <a:prstGeom prst="rect">
                  <a:avLst/>
                </a:prstGeom>
              </p:spPr>
            </p:pic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BA187ECF-64E5-45AE-B353-7390FD123A42}"/>
                    </a:ext>
                  </a:extLst>
                </p:cNvPr>
                <p:cNvSpPr txBox="1"/>
                <p:nvPr/>
              </p:nvSpPr>
              <p:spPr>
                <a:xfrm>
                  <a:off x="6095192" y="3710381"/>
                  <a:ext cx="1753783" cy="24386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sz="800" i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Vendedores independientes</a:t>
                  </a:r>
                </a:p>
              </p:txBody>
            </p:sp>
          </p:grpSp>
        </p:grp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9D46B77-6148-1362-6911-95A2535B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7449" y="2428786"/>
              <a:ext cx="1382151" cy="307145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4DD0F411-FF0B-D556-D230-710B3A26F54E}"/>
                </a:ext>
              </a:extLst>
            </p:cNvPr>
            <p:cNvSpPr txBox="1"/>
            <p:nvPr/>
          </p:nvSpPr>
          <p:spPr>
            <a:xfrm>
              <a:off x="295703" y="2747071"/>
              <a:ext cx="1414170" cy="21544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100" i="1">
                  <a:solidFill>
                    <a:schemeClr val="accent5"/>
                  </a:solidFill>
                </a:defRPr>
              </a:lvl1pPr>
            </a:lstStyle>
            <a:p>
              <a:r>
                <a:rPr lang="es-MX" sz="800" dirty="0"/>
                <a:t>(https://www.lindsay.com/)</a:t>
              </a:r>
            </a:p>
          </p:txBody>
        </p:sp>
      </p:grpSp>
      <p:grpSp>
        <p:nvGrpSpPr>
          <p:cNvPr id="5" name="Google Shape;123;p6">
            <a:extLst>
              <a:ext uri="{FF2B5EF4-FFF2-40B4-BE49-F238E27FC236}">
                <a16:creationId xmlns:a16="http://schemas.microsoft.com/office/drawing/2014/main" id="{5DF1086A-2A99-79D0-D118-E09734B3D0AE}"/>
              </a:ext>
            </a:extLst>
          </p:cNvPr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8" name="Google Shape;124;p6">
              <a:extLst>
                <a:ext uri="{FF2B5EF4-FFF2-40B4-BE49-F238E27FC236}">
                  <a16:creationId xmlns:a16="http://schemas.microsoft.com/office/drawing/2014/main" id="{831BE187-E0B3-157E-F938-9F6900133712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MERCADO OBJETIVO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0" name="Google Shape;125;p6">
              <a:extLst>
                <a:ext uri="{FF2B5EF4-FFF2-40B4-BE49-F238E27FC236}">
                  <a16:creationId xmlns:a16="http://schemas.microsoft.com/office/drawing/2014/main" id="{1914EFE0-CBEE-00AA-5D01-94F285938213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65899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>
            <a:extLst>
              <a:ext uri="{FF2B5EF4-FFF2-40B4-BE49-F238E27FC236}">
                <a16:creationId xmlns:a16="http://schemas.microsoft.com/office/drawing/2014/main" id="{76606FF2-D7C5-7497-0DE8-3CF106E893C4}"/>
              </a:ext>
            </a:extLst>
          </p:cNvPr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C8000050-E5BE-68A8-0C44-B85E3DAAB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622"/>
            <a:stretch/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B9B18E5-D926-99D9-6D6B-2E11BE8D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E7C3C96-E5F4-233E-FE9E-D7FC13959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9577EDE1-4B88-7822-180C-F2D0459CE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DD090805-2226-7B47-8DD1-E3867C9B8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43363FC2-EEB7-6B6F-77BB-19FC4713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1BD1C38F-5AA3-A078-50CF-2E7F37A63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E437460-ECDA-A11C-9CBB-5304DB3E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DE8CF139-EA2A-3A6F-118A-8F50FFD7E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870E583-38BF-0994-544D-653B663C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3A905606-2CFA-4D73-9A6F-A6262942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4F12F40E-3B5D-B50D-7B0E-C854D0721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18B742A0-9D50-E888-B8FD-B66EDD99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B106D2A2-4D93-9198-E68D-867A5BEA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E8A6477A-1710-4EF2-5973-52574807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9087AE3C-0981-F4C5-9111-7E86E598D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C18D9914-6034-8836-BDC3-94A01E35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496A0F59-8B0C-6AA2-2F0A-9227343D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8519FFF1-7EEB-1D23-EE51-3D9FACC3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0276B5E2-29E1-9653-1E80-4F5F8A87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2737E735-0373-06F0-69F1-1C74242B9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2521BEFE-C144-45C5-0EBA-ED2239BD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1DE9DE09-B424-EDB0-FB70-83F7E5C1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C0982F6C-5451-0A9C-5C4C-2B0EB265F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2A31436B-90EB-C0CF-282D-22177E4D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DD543F2C-AEFB-D252-DECB-31DC1B7D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7D8458EB-4B4B-E872-475F-E2DF1C09C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>
            <a:extLst>
              <a:ext uri="{FF2B5EF4-FFF2-40B4-BE49-F238E27FC236}">
                <a16:creationId xmlns:a16="http://schemas.microsoft.com/office/drawing/2014/main" id="{13B4A77D-ADC7-829D-AFB9-F8A71272B37C}"/>
              </a:ext>
            </a:extLst>
          </p:cNvPr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4" name="Google Shape;124;p6">
              <a:extLst>
                <a:ext uri="{FF2B5EF4-FFF2-40B4-BE49-F238E27FC236}">
                  <a16:creationId xmlns:a16="http://schemas.microsoft.com/office/drawing/2014/main" id="{0776328D-58F8-573C-FC9F-170709B224C4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>
              <a:extLst>
                <a:ext uri="{FF2B5EF4-FFF2-40B4-BE49-F238E27FC236}">
                  <a16:creationId xmlns:a16="http://schemas.microsoft.com/office/drawing/2014/main" id="{134DCFA7-8AC3-3BCC-DB8A-C66A63BAC30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60930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2BFF618-F4C6-495A-9E62-561B2BA7F9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230" y="469023"/>
            <a:ext cx="4090275" cy="20165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53619DE-1061-4737-B61A-0CC342B70D59}"/>
              </a:ext>
            </a:extLst>
          </p:cNvPr>
          <p:cNvSpPr txBox="1"/>
          <p:nvPr/>
        </p:nvSpPr>
        <p:spPr>
          <a:xfrm>
            <a:off x="4289407" y="2485529"/>
            <a:ext cx="7758669" cy="40933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es-MX" sz="40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¿A qué se debe?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Equipos antiguos y con adaptaciones.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Taponeo, atascos y roturas de equipos de riego y bombeo.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Derrame innecesario de agua y fertilizantes.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Baja capacidad de reacción ante las fallas.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Campos muy distantes.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Prácticas de manejo de cultivos poco eficientes.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7FF249D-0572-4354-B1AE-E218E738CACC}"/>
              </a:ext>
            </a:extLst>
          </p:cNvPr>
          <p:cNvGrpSpPr/>
          <p:nvPr/>
        </p:nvGrpSpPr>
        <p:grpSpPr>
          <a:xfrm>
            <a:off x="231781" y="3499851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051F1F6-F6ED-4F3E-9F4C-062FC3563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76CCA9F0-FB9B-469F-B5F3-90B29EAB8BFE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Nuestros problemas</a:t>
              </a: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DE1BA224-404A-4055-871F-FFA3F56788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0397" y="466554"/>
            <a:ext cx="3445575" cy="2019324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F4F2B2EC-87EF-E49A-3886-722BA9A5F8FC}"/>
              </a:ext>
            </a:extLst>
          </p:cNvPr>
          <p:cNvGrpSpPr/>
          <p:nvPr/>
        </p:nvGrpSpPr>
        <p:grpSpPr>
          <a:xfrm>
            <a:off x="255246" y="317199"/>
            <a:ext cx="4202976" cy="2856938"/>
            <a:chOff x="8142302" y="3404720"/>
            <a:chExt cx="4156965" cy="2704460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9" name="Google Shape;70;p2">
              <a:extLst>
                <a:ext uri="{FF2B5EF4-FFF2-40B4-BE49-F238E27FC236}">
                  <a16:creationId xmlns:a16="http://schemas.microsoft.com/office/drawing/2014/main" id="{E1C01B84-EB3B-DFDF-92D9-A2C42BDFDECC}"/>
                </a:ext>
              </a:extLst>
            </p:cNvPr>
            <p:cNvSpPr txBox="1"/>
            <p:nvPr/>
          </p:nvSpPr>
          <p:spPr>
            <a:xfrm>
              <a:off x="9519766" y="4304010"/>
              <a:ext cx="2669321" cy="14858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10" name="Google Shape;107;p5">
              <a:extLst>
                <a:ext uri="{FF2B5EF4-FFF2-40B4-BE49-F238E27FC236}">
                  <a16:creationId xmlns:a16="http://schemas.microsoft.com/office/drawing/2014/main" id="{59727E19-9594-8299-869E-BB6BE50B6D6A}"/>
                </a:ext>
              </a:extLst>
            </p:cNvPr>
            <p:cNvPicPr preferRelativeResize="0"/>
            <p:nvPr/>
          </p:nvPicPr>
          <p:blipFill rotWithShape="1">
            <a:blip r:embed="rId6" cstate="screen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69984" y="4587968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Google Shape;70;p2">
              <a:extLst>
                <a:ext uri="{FF2B5EF4-FFF2-40B4-BE49-F238E27FC236}">
                  <a16:creationId xmlns:a16="http://schemas.microsoft.com/office/drawing/2014/main" id="{FB56C8CA-4B00-458C-322B-D8503E832FF7}"/>
                </a:ext>
              </a:extLst>
            </p:cNvPr>
            <p:cNvSpPr txBox="1"/>
            <p:nvPr/>
          </p:nvSpPr>
          <p:spPr>
            <a:xfrm>
              <a:off x="9322686" y="5497383"/>
              <a:ext cx="2976581" cy="6117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Se desperdicia</a:t>
              </a:r>
              <a:endParaRPr lang="es-MX" sz="20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" name="Google Shape;70;p2">
              <a:extLst>
                <a:ext uri="{FF2B5EF4-FFF2-40B4-BE49-F238E27FC236}">
                  <a16:creationId xmlns:a16="http://schemas.microsoft.com/office/drawing/2014/main" id="{35A15A5D-5C5A-5041-35A3-60152FB3738A}"/>
                </a:ext>
              </a:extLst>
            </p:cNvPr>
            <p:cNvSpPr txBox="1"/>
            <p:nvPr/>
          </p:nvSpPr>
          <p:spPr>
            <a:xfrm>
              <a:off x="8142302" y="3404720"/>
              <a:ext cx="3838171" cy="96141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8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/>
                </a:rPr>
                <a:t>La agricultura consume el </a:t>
              </a:r>
              <a:r>
                <a:rPr lang="es-MX" sz="32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/>
                </a:rPr>
                <a:t>70%</a:t>
              </a:r>
              <a:r>
                <a:rPr lang="es-MX" sz="28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/>
                </a:rPr>
                <a:t> del agua potable, donde más del</a:t>
              </a:r>
              <a:endParaRPr lang="es-MX" sz="16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892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E36E9-BD8B-3968-0864-D48EA9DB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542614CF-7CB4-F576-C960-613C7F6DD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84020"/>
              </p:ext>
            </p:extLst>
          </p:nvPr>
        </p:nvGraphicFramePr>
        <p:xfrm>
          <a:off x="5174197" y="1392494"/>
          <a:ext cx="445897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33805">
                  <a:extLst>
                    <a:ext uri="{9D8B030D-6E8A-4147-A177-3AD203B41FA5}">
                      <a16:colId xmlns:a16="http://schemas.microsoft.com/office/drawing/2014/main" val="1397629476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151501118"/>
                    </a:ext>
                  </a:extLst>
                </a:gridCol>
                <a:gridCol w="1032192">
                  <a:extLst>
                    <a:ext uri="{9D8B030D-6E8A-4147-A177-3AD203B41FA5}">
                      <a16:colId xmlns:a16="http://schemas.microsoft.com/office/drawing/2014/main" val="3956032159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98352288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060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80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23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$ 20,000.00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93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08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$ 30,000.00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$ 40,000.00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11746"/>
                  </a:ext>
                </a:extLst>
              </a:tr>
            </a:tbl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71B784E5-2791-539F-C804-1481FC39C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6395837"/>
              </p:ext>
            </p:extLst>
          </p:nvPr>
        </p:nvGraphicFramePr>
        <p:xfrm>
          <a:off x="417153" y="1392494"/>
          <a:ext cx="4652579" cy="301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490502EC-FBF9-0DA6-4F93-3963CC5A05C7}"/>
              </a:ext>
            </a:extLst>
          </p:cNvPr>
          <p:cNvGrpSpPr/>
          <p:nvPr/>
        </p:nvGrpSpPr>
        <p:grpSpPr>
          <a:xfrm>
            <a:off x="1240475" y="3060567"/>
            <a:ext cx="8289977" cy="3684875"/>
            <a:chOff x="1240475" y="3060567"/>
            <a:chExt cx="8289977" cy="3684875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FFC05B0A-E7E4-ECF0-D65C-7F3E9384B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0475" y="3060567"/>
              <a:ext cx="8289977" cy="3684875"/>
            </a:xfrm>
            <a:prstGeom prst="rect">
              <a:avLst/>
            </a:prstGeom>
          </p:spPr>
        </p:pic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8A72E0E4-7DFC-BE52-BFF1-4F0E45372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539" t="19415" r="20866" b="25042"/>
            <a:stretch/>
          </p:blipFill>
          <p:spPr>
            <a:xfrm rot="20582757">
              <a:off x="1383707" y="4914220"/>
              <a:ext cx="1383785" cy="1188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8721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9C93BC3-30AB-82D6-65A5-6321A51DF854}"/>
              </a:ext>
            </a:extLst>
          </p:cNvPr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Independiente del área (ha) que se automatice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Fichas técnicas de cultivos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2 años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$ 3,000.00</a:t>
                  </a:r>
                  <a:endParaRPr lang="es-MX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Básico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96359" cy="287983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Incluye el plan </a:t>
                  </a:r>
                  <a:r>
                    <a:rPr lang="es-MX" sz="1800" b="1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Básico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Planificación del riego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extendida 4 años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de hasta 20%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$ 5,000.00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s-MX" sz="1800" b="1" u="sng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Empresas / asociaciones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 de eficiencia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a productores asociados de hasta 30%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CONVENIO</a:t>
                  </a:r>
                  <a:endParaRPr lang="es-MX" sz="1800" b="1" dirty="0">
                    <a:solidFill>
                      <a:srgbClr val="FF0000"/>
                    </a:solidFill>
                    <a:latin typeface="Agency FB" panose="020B0503020202020204" pitchFamily="34" charset="0"/>
                  </a:endParaRP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6F7D5EB5-B616-A755-6932-4CE1BFF03F3B}"/>
              </a:ext>
            </a:extLst>
          </p:cNvPr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9513C025-3D2A-AC40-20F4-A97166239EF9}"/>
                </a:ext>
              </a:extLst>
            </p:cNvPr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499D5B7-81DD-539F-9645-CEA39D765B81}"/>
                  </a:ext>
                </a:extLst>
              </p:cNvPr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1873B13-9DBC-50E3-27FE-561CFD74959B}"/>
                  </a:ext>
                </a:extLst>
              </p:cNvPr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62FC9C0-D96B-8A27-7FCD-0D455EF1EDFA}"/>
                  </a:ext>
                </a:extLst>
              </p:cNvPr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F5E254B5-1831-F704-A864-9443E60F7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026" name="Picture 2" descr="Brush lines set and underlines elements leinwandbilder • bilder Zick-Zack-,  unterstreichen, Skizze | myloview.de">
              <a:extLst>
                <a:ext uri="{FF2B5EF4-FFF2-40B4-BE49-F238E27FC236}">
                  <a16:creationId xmlns:a16="http://schemas.microsoft.com/office/drawing/2014/main" id="{CBFD0E12-87BB-3CBC-022F-B286795BC2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/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rush lines set and underlines elements leinwandbilder • bilder Zick-Zack-,  unterstreichen, Skizze | myloview.de">
            <a:extLst>
              <a:ext uri="{FF2B5EF4-FFF2-40B4-BE49-F238E27FC236}">
                <a16:creationId xmlns:a16="http://schemas.microsoft.com/office/drawing/2014/main" id="{7AAE8893-D83F-FB55-9756-EE9F666A5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26" t="6359" r="15003" b="83682"/>
          <a:stretch/>
        </p:blipFill>
        <p:spPr bwMode="auto">
          <a:xfrm>
            <a:off x="3261954" y="6259943"/>
            <a:ext cx="2024114" cy="16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oogle Shape;123;p6">
            <a:extLst>
              <a:ext uri="{FF2B5EF4-FFF2-40B4-BE49-F238E27FC236}">
                <a16:creationId xmlns:a16="http://schemas.microsoft.com/office/drawing/2014/main" id="{BB38EF80-34D2-4E24-A7DA-1456E3E7DD3E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>
              <a:extLst>
                <a:ext uri="{FF2B5EF4-FFF2-40B4-BE49-F238E27FC236}">
                  <a16:creationId xmlns:a16="http://schemas.microsoft.com/office/drawing/2014/main" id="{A932F9AB-5D45-4B8E-B84D-47E7AED6C46E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Impactos en la productividad 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>
              <a:extLst>
                <a:ext uri="{FF2B5EF4-FFF2-40B4-BE49-F238E27FC236}">
                  <a16:creationId xmlns:a16="http://schemas.microsoft.com/office/drawing/2014/main" id="{C5BE4AE5-D402-472E-8BB9-522B3E7101F3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1ADEC09-FD54-80F6-D73A-33ABD1C40882}"/>
              </a:ext>
            </a:extLst>
          </p:cNvPr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57701E9-A7E6-9BFD-6013-9A5E637C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>
              <a:extLst>
                <a:ext uri="{FF2B5EF4-FFF2-40B4-BE49-F238E27FC236}">
                  <a16:creationId xmlns:a16="http://schemas.microsoft.com/office/drawing/2014/main" id="{DB338B41-9A50-51AA-9263-79C8ADE2A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43B46967-DCED-A762-4889-129244C6E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58" r="-432"/>
            <a:stretch/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>
              <a:extLst>
                <a:ext uri="{FF2B5EF4-FFF2-40B4-BE49-F238E27FC236}">
                  <a16:creationId xmlns:a16="http://schemas.microsoft.com/office/drawing/2014/main" id="{DCD1B4C1-2F7F-62FB-DBCC-5191D22DC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33423F5-5E56-7954-19D6-73ADC044B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9C74773-02CC-ADF8-6086-0FEF9E39B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>
              <a:extLst>
                <a:ext uri="{FF2B5EF4-FFF2-40B4-BE49-F238E27FC236}">
                  <a16:creationId xmlns:a16="http://schemas.microsoft.com/office/drawing/2014/main" id="{9071401F-0503-6056-3483-92241029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DC188A1-0208-436C-D058-FA90544A4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D491314-E6C4-B1F7-1810-00A926583D14}"/>
              </a:ext>
            </a:extLst>
          </p:cNvPr>
          <p:cNvGrpSpPr/>
          <p:nvPr/>
        </p:nvGrpSpPr>
        <p:grpSpPr>
          <a:xfrm>
            <a:off x="584578" y="1370482"/>
            <a:ext cx="6315501" cy="3342190"/>
            <a:chOff x="631837" y="1610837"/>
            <a:chExt cx="6315501" cy="3847531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1F370B2A-6733-4C2C-8C73-00D51B22828B}"/>
                </a:ext>
              </a:extLst>
            </p:cNvPr>
            <p:cNvGrpSpPr/>
            <p:nvPr/>
          </p:nvGrpSpPr>
          <p:grpSpPr>
            <a:xfrm>
              <a:off x="631837" y="1610837"/>
              <a:ext cx="6315501" cy="3847531"/>
              <a:chOff x="589797" y="1441901"/>
              <a:chExt cx="7343320" cy="4473701"/>
            </a:xfrm>
          </p:grpSpPr>
          <p:grpSp>
            <p:nvGrpSpPr>
              <p:cNvPr id="2" name="Grupo 1">
                <a:extLst>
                  <a:ext uri="{FF2B5EF4-FFF2-40B4-BE49-F238E27FC236}">
                    <a16:creationId xmlns:a16="http://schemas.microsoft.com/office/drawing/2014/main" id="{4566E748-A151-44A8-BDCD-C66050E9361F}"/>
                  </a:ext>
                </a:extLst>
              </p:cNvPr>
              <p:cNvGrpSpPr/>
              <p:nvPr/>
            </p:nvGrpSpPr>
            <p:grpSpPr>
              <a:xfrm>
                <a:off x="589797" y="1441901"/>
                <a:ext cx="7343320" cy="4473701"/>
                <a:chOff x="2233295" y="866626"/>
                <a:chExt cx="7892415" cy="4808220"/>
              </a:xfrm>
            </p:grpSpPr>
            <p:grpSp>
              <p:nvGrpSpPr>
                <p:cNvPr id="305" name="Google Shape;305;p14"/>
                <p:cNvGrpSpPr/>
                <p:nvPr/>
              </p:nvGrpSpPr>
              <p:grpSpPr>
                <a:xfrm>
                  <a:off x="6292215" y="866626"/>
                  <a:ext cx="3832860" cy="2333625"/>
                  <a:chOff x="9909" y="1542"/>
                  <a:chExt cx="6036" cy="3675"/>
                </a:xfrm>
              </p:grpSpPr>
              <p:grpSp>
                <p:nvGrpSpPr>
                  <p:cNvPr id="306" name="Google Shape;306;p14"/>
                  <p:cNvGrpSpPr/>
                  <p:nvPr/>
                </p:nvGrpSpPr>
                <p:grpSpPr>
                  <a:xfrm>
                    <a:off x="9971" y="1665"/>
                    <a:ext cx="5974" cy="3552"/>
                    <a:chOff x="754" y="4464"/>
                    <a:chExt cx="3055" cy="3552"/>
                  </a:xfrm>
                </p:grpSpPr>
                <p:sp>
                  <p:nvSpPr>
                    <p:cNvPr id="307" name="Google Shape;307;p14"/>
                    <p:cNvSpPr/>
                    <p:nvPr/>
                  </p:nvSpPr>
                  <p:spPr>
                    <a:xfrm>
                      <a:off x="754" y="4464"/>
                      <a:ext cx="3055" cy="3475"/>
                    </a:xfrm>
                    <a:prstGeom prst="roundRect">
                      <a:avLst>
                        <a:gd name="adj" fmla="val 10608"/>
                      </a:avLst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" name="Google Shape;308;p14"/>
                    <p:cNvSpPr txBox="1"/>
                    <p:nvPr/>
                  </p:nvSpPr>
                  <p:spPr>
                    <a:xfrm>
                      <a:off x="754" y="6552"/>
                      <a:ext cx="3055" cy="14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AHORRO DE FERTILIZANTES</a:t>
                      </a:r>
                      <a:endParaRPr lang="es-MX" sz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pic>
                <p:nvPicPr>
                  <p:cNvPr id="309" name="Google Shape;309;p14"/>
                  <p:cNvPicPr preferRelativeResize="0"/>
                  <p:nvPr/>
                </p:nvPicPr>
                <p:blipFill rotWithShape="1">
                  <a:blip r:embed="rId13" cstate="screen">
                    <a:alphaModFix/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4200" y="2299"/>
                    <a:ext cx="1521" cy="152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310" name="Google Shape;310;p14"/>
                  <p:cNvSpPr txBox="1"/>
                  <p:nvPr/>
                </p:nvSpPr>
                <p:spPr>
                  <a:xfrm>
                    <a:off x="9909" y="1542"/>
                    <a:ext cx="4459" cy="260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MX" sz="8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30%</a:t>
                    </a:r>
                    <a:endParaRPr lang="es-MX" sz="8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311" name="Google Shape;311;p14"/>
                <p:cNvGrpSpPr/>
                <p:nvPr/>
              </p:nvGrpSpPr>
              <p:grpSpPr>
                <a:xfrm>
                  <a:off x="2273300" y="866626"/>
                  <a:ext cx="3775075" cy="2284730"/>
                  <a:chOff x="3580" y="1542"/>
                  <a:chExt cx="5945" cy="3598"/>
                </a:xfrm>
              </p:grpSpPr>
              <p:grpSp>
                <p:nvGrpSpPr>
                  <p:cNvPr id="312" name="Google Shape;312;p14"/>
                  <p:cNvGrpSpPr/>
                  <p:nvPr/>
                </p:nvGrpSpPr>
                <p:grpSpPr>
                  <a:xfrm>
                    <a:off x="3580" y="1665"/>
                    <a:ext cx="5945" cy="3475"/>
                    <a:chOff x="1252" y="4464"/>
                    <a:chExt cx="3040" cy="3475"/>
                  </a:xfrm>
                </p:grpSpPr>
                <p:sp>
                  <p:nvSpPr>
                    <p:cNvPr id="313" name="Google Shape;313;p14"/>
                    <p:cNvSpPr/>
                    <p:nvPr/>
                  </p:nvSpPr>
                  <p:spPr>
                    <a:xfrm>
                      <a:off x="1252" y="4464"/>
                      <a:ext cx="3040" cy="3475"/>
                    </a:xfrm>
                    <a:prstGeom prst="roundRect">
                      <a:avLst>
                        <a:gd name="adj" fmla="val 10608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glow rad="1397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4" name="Google Shape;314;p14"/>
                    <p:cNvSpPr txBox="1"/>
                    <p:nvPr/>
                  </p:nvSpPr>
                  <p:spPr>
                    <a:xfrm>
                      <a:off x="1299" y="6927"/>
                      <a:ext cx="2939" cy="7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attrocento Sans"/>
                          <a:sym typeface="Quattrocento Sans"/>
                        </a:rPr>
                        <a:t>AHORRO DE AGUA</a:t>
                      </a:r>
                      <a:endParaRPr lang="es-MX" sz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316" name="Google Shape;316;p14"/>
                  <p:cNvSpPr txBox="1"/>
                  <p:nvPr/>
                </p:nvSpPr>
                <p:spPr>
                  <a:xfrm>
                    <a:off x="3581" y="1542"/>
                    <a:ext cx="4292" cy="260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MX" sz="8000" b="1" dirty="0">
                        <a:solidFill>
                          <a:schemeClr val="bg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35%</a:t>
                    </a:r>
                    <a:endParaRPr lang="es-MX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19" name="Google Shape;319;p14"/>
                <p:cNvGrpSpPr/>
                <p:nvPr/>
              </p:nvGrpSpPr>
              <p:grpSpPr>
                <a:xfrm>
                  <a:off x="5083810" y="3468221"/>
                  <a:ext cx="2206625" cy="2206625"/>
                  <a:chOff x="6522" y="5661"/>
                  <a:chExt cx="3475" cy="3475"/>
                </a:xfrm>
              </p:grpSpPr>
              <p:pic>
                <p:nvPicPr>
                  <p:cNvPr id="324" name="Google Shape;324;p14"/>
                  <p:cNvPicPr preferRelativeResize="0"/>
                  <p:nvPr/>
                </p:nvPicPr>
                <p:blipFill rotWithShape="1">
                  <a:blip r:embed="rId15">
                    <a:alphaModFix/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/>
                </p:blipFill>
                <p:spPr>
                  <a:xfrm>
                    <a:off x="7388" y="5949"/>
                    <a:ext cx="1635" cy="16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grpSp>
                <p:nvGrpSpPr>
                  <p:cNvPr id="320" name="Google Shape;320;p14"/>
                  <p:cNvGrpSpPr/>
                  <p:nvPr/>
                </p:nvGrpSpPr>
                <p:grpSpPr>
                  <a:xfrm>
                    <a:off x="6522" y="5661"/>
                    <a:ext cx="3475" cy="3475"/>
                    <a:chOff x="610" y="4523"/>
                    <a:chExt cx="3475" cy="3475"/>
                  </a:xfrm>
                </p:grpSpPr>
                <p:sp>
                  <p:nvSpPr>
                    <p:cNvPr id="321" name="Google Shape;321;p14"/>
                    <p:cNvSpPr/>
                    <p:nvPr/>
                  </p:nvSpPr>
                  <p:spPr>
                    <a:xfrm>
                      <a:off x="610" y="4523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2" name="Google Shape;322;p14"/>
                    <p:cNvSpPr txBox="1"/>
                    <p:nvPr/>
                  </p:nvSpPr>
                  <p:spPr>
                    <a:xfrm>
                      <a:off x="610" y="6546"/>
                      <a:ext cx="3459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INTELIGENCIA COLABORATIVA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  <p:sp>
                  <p:nvSpPr>
                    <p:cNvPr id="323" name="Google Shape;323;p14"/>
                    <p:cNvSpPr txBox="1"/>
                    <p:nvPr/>
                  </p:nvSpPr>
                  <p:spPr>
                    <a:xfrm>
                      <a:off x="1861" y="5314"/>
                      <a:ext cx="865" cy="7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IA</a:t>
                      </a:r>
                      <a:endParaRPr lang="es-MX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25" name="Google Shape;325;p14"/>
                <p:cNvGrpSpPr/>
                <p:nvPr/>
              </p:nvGrpSpPr>
              <p:grpSpPr>
                <a:xfrm>
                  <a:off x="2233295" y="3443456"/>
                  <a:ext cx="2292350" cy="2206625"/>
                  <a:chOff x="3517" y="5600"/>
                  <a:chExt cx="3610" cy="3475"/>
                </a:xfrm>
              </p:grpSpPr>
              <p:grpSp>
                <p:nvGrpSpPr>
                  <p:cNvPr id="326" name="Google Shape;326;p14"/>
                  <p:cNvGrpSpPr/>
                  <p:nvPr/>
                </p:nvGrpSpPr>
                <p:grpSpPr>
                  <a:xfrm>
                    <a:off x="3517" y="5600"/>
                    <a:ext cx="3610" cy="3475"/>
                    <a:chOff x="1495" y="4484"/>
                    <a:chExt cx="3610" cy="3475"/>
                  </a:xfrm>
                </p:grpSpPr>
                <p:sp>
                  <p:nvSpPr>
                    <p:cNvPr id="327" name="Google Shape;327;p14"/>
                    <p:cNvSpPr/>
                    <p:nvPr/>
                  </p:nvSpPr>
                  <p:spPr>
                    <a:xfrm>
                      <a:off x="1570" y="4484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" name="Google Shape;328;p14"/>
                    <p:cNvSpPr txBox="1"/>
                    <p:nvPr/>
                  </p:nvSpPr>
                  <p:spPr>
                    <a:xfrm>
                      <a:off x="1495" y="6537"/>
                      <a:ext cx="3610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500" b="1" dirty="0">
                          <a:solidFill>
                            <a:srgbClr val="115E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AUTOMATIZACIÓN</a:t>
                      </a: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AGRÍCOLA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</p:grpSp>
              <p:pic>
                <p:nvPicPr>
                  <p:cNvPr id="330" name="Google Shape;330;p14"/>
                  <p:cNvPicPr preferRelativeResize="0"/>
                  <p:nvPr/>
                </p:nvPicPr>
                <p:blipFill rotWithShape="1">
                  <a:blip r:embed="rId17" cstate="screen">
                    <a:alphaModFix/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8480000">
                    <a:off x="4311" y="6094"/>
                    <a:ext cx="505" cy="5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31" name="Google Shape;331;p14"/>
                <p:cNvGrpSpPr/>
                <p:nvPr/>
              </p:nvGrpSpPr>
              <p:grpSpPr>
                <a:xfrm>
                  <a:off x="7919085" y="3443456"/>
                  <a:ext cx="2206625" cy="2206625"/>
                  <a:chOff x="9671" y="5600"/>
                  <a:chExt cx="3475" cy="3475"/>
                </a:xfrm>
              </p:grpSpPr>
              <p:grpSp>
                <p:nvGrpSpPr>
                  <p:cNvPr id="332" name="Google Shape;332;p14"/>
                  <p:cNvGrpSpPr/>
                  <p:nvPr/>
                </p:nvGrpSpPr>
                <p:grpSpPr>
                  <a:xfrm>
                    <a:off x="9671" y="5600"/>
                    <a:ext cx="3475" cy="3475"/>
                    <a:chOff x="-238" y="4484"/>
                    <a:chExt cx="3475" cy="3475"/>
                  </a:xfrm>
                </p:grpSpPr>
                <p:sp>
                  <p:nvSpPr>
                    <p:cNvPr id="333" name="Google Shape;333;p14"/>
                    <p:cNvSpPr/>
                    <p:nvPr/>
                  </p:nvSpPr>
                  <p:spPr>
                    <a:xfrm>
                      <a:off x="-238" y="4484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4" name="Google Shape;334;p14"/>
                    <p:cNvSpPr txBox="1"/>
                    <p:nvPr/>
                  </p:nvSpPr>
                  <p:spPr>
                    <a:xfrm>
                      <a:off x="-178" y="6507"/>
                      <a:ext cx="3415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MONITOREO EN TIEMPO REAL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</p:grpSp>
              <p:pic>
                <p:nvPicPr>
                  <p:cNvPr id="335" name="Google Shape;335;p14"/>
                  <p:cNvPicPr preferRelativeResize="0"/>
                  <p:nvPr/>
                </p:nvPicPr>
                <p:blipFill rotWithShape="1">
                  <a:blip r:embed="rId19" cstate="screen">
                    <a:alphaModFix/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20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0579" y="5910"/>
                    <a:ext cx="1592" cy="155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</p:grpSp>
          </p:grpSp>
          <p:pic>
            <p:nvPicPr>
              <p:cNvPr id="43" name="Google Shape;317;p14">
                <a:extLst>
                  <a:ext uri="{FF2B5EF4-FFF2-40B4-BE49-F238E27FC236}">
                    <a16:creationId xmlns:a16="http://schemas.microsoft.com/office/drawing/2014/main" id="{7F85A280-732F-4C59-9060-8048083151A0}"/>
                  </a:ext>
                </a:extLst>
              </p:cNvPr>
              <p:cNvPicPr preferRelativeResize="0"/>
              <p:nvPr/>
            </p:nvPicPr>
            <p:blipFill rotWithShape="1">
              <a:blip r:embed="rId21" cstate="screen">
                <a:alphaModFix/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45252" y="1828891"/>
                <a:ext cx="886823" cy="8998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6B1E7959-3DD1-AB09-0712-F5AC30EDC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535" y="3866034"/>
              <a:ext cx="1325859" cy="777301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C6106B02-5A32-3083-ABCF-87A58D96EED9}"/>
              </a:ext>
            </a:extLst>
          </p:cNvPr>
          <p:cNvGrpSpPr/>
          <p:nvPr/>
        </p:nvGrpSpPr>
        <p:grpSpPr>
          <a:xfrm>
            <a:off x="617099" y="4891552"/>
            <a:ext cx="6282980" cy="1491736"/>
            <a:chOff x="8828498" y="4596514"/>
            <a:chExt cx="4659311" cy="1140746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5" name="Google Shape;70;p2">
              <a:extLst>
                <a:ext uri="{FF2B5EF4-FFF2-40B4-BE49-F238E27FC236}">
                  <a16:creationId xmlns:a16="http://schemas.microsoft.com/office/drawing/2014/main" id="{891B5A95-C9E7-5887-6503-ACD2378183D8}"/>
                </a:ext>
              </a:extLst>
            </p:cNvPr>
            <p:cNvSpPr txBox="1"/>
            <p:nvPr/>
          </p:nvSpPr>
          <p:spPr>
            <a:xfrm>
              <a:off x="9519629" y="4596514"/>
              <a:ext cx="3968180" cy="7766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6000" b="1" dirty="0">
                  <a:solidFill>
                    <a:srgbClr val="AD494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57</a:t>
              </a:r>
              <a:r>
                <a:rPr lang="es-MX" sz="6000" b="1" dirty="0">
                  <a:solidFill>
                    <a:srgbClr val="AD4949"/>
                  </a:solidFill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%</a:t>
              </a:r>
              <a:r>
                <a:rPr lang="es-MX" sz="60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 </a:t>
              </a:r>
              <a:r>
                <a:rPr lang="es-MX" sz="6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– 35%</a:t>
              </a:r>
              <a:r>
                <a:rPr lang="es-MX" sz="6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 </a:t>
              </a:r>
              <a:r>
                <a:rPr lang="es-MX" sz="6000" b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= 22</a:t>
              </a:r>
              <a:r>
                <a:rPr lang="es-MX" sz="6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%</a:t>
              </a:r>
              <a:endParaRPr lang="es-MX" sz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6" name="Google Shape;107;p5">
              <a:extLst>
                <a:ext uri="{FF2B5EF4-FFF2-40B4-BE49-F238E27FC236}">
                  <a16:creationId xmlns:a16="http://schemas.microsoft.com/office/drawing/2014/main" id="{EE885873-83D2-11A3-72A9-79AE1B4D2F35}"/>
                </a:ext>
              </a:extLst>
            </p:cNvPr>
            <p:cNvPicPr preferRelativeResize="0"/>
            <p:nvPr/>
          </p:nvPicPr>
          <p:blipFill rotWithShape="1">
            <a:blip r:embed="rId24" cstate="screen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28498" y="4713473"/>
              <a:ext cx="884441" cy="924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70;p2">
              <a:extLst>
                <a:ext uri="{FF2B5EF4-FFF2-40B4-BE49-F238E27FC236}">
                  <a16:creationId xmlns:a16="http://schemas.microsoft.com/office/drawing/2014/main" id="{36C94AED-7BA9-A4B7-1E07-2CEA28094985}"/>
                </a:ext>
              </a:extLst>
            </p:cNvPr>
            <p:cNvSpPr txBox="1"/>
            <p:nvPr/>
          </p:nvSpPr>
          <p:spPr>
            <a:xfrm>
              <a:off x="10227237" y="5290107"/>
              <a:ext cx="2602654" cy="44715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Ahorro de agua</a:t>
              </a:r>
              <a:endParaRPr lang="es-MX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32EBE822-1FE9-0656-30BD-A714E8354EB8}"/>
              </a:ext>
            </a:extLst>
          </p:cNvPr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>
            <a:extLst>
              <a:ext uri="{FF2B5EF4-FFF2-40B4-BE49-F238E27FC236}">
                <a16:creationId xmlns:a16="http://schemas.microsoft.com/office/drawing/2014/main" id="{BB38EF80-34D2-4E24-A7DA-1456E3E7DD3E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>
              <a:extLst>
                <a:ext uri="{FF2B5EF4-FFF2-40B4-BE49-F238E27FC236}">
                  <a16:creationId xmlns:a16="http://schemas.microsoft.com/office/drawing/2014/main" id="{A932F9AB-5D45-4B8E-B84D-47E7AED6C46E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Impactos en la productividad 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>
              <a:extLst>
                <a:ext uri="{FF2B5EF4-FFF2-40B4-BE49-F238E27FC236}">
                  <a16:creationId xmlns:a16="http://schemas.microsoft.com/office/drawing/2014/main" id="{C5BE4AE5-D402-472E-8BB9-522B3E7101F3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7B6FE8C-39E5-280F-969E-C0A382799241}"/>
              </a:ext>
            </a:extLst>
          </p:cNvPr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60A2710-1DD0-E4B1-FFF7-7253456FF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2DE09E0-9512-5ABA-639A-DE8C356DAC1A}"/>
                </a:ext>
              </a:extLst>
            </p:cNvPr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C93FF94-C90F-10BD-1005-A3267083F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3C1A137-8482-E1FA-9828-5A1D33A550CD}"/>
              </a:ext>
            </a:extLst>
          </p:cNvPr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AC1B947-4B3D-43E1-712D-E863EF21E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7E8F89C-8225-84A7-34DC-8F39FC47BB77}"/>
                </a:ext>
              </a:extLst>
            </p:cNvPr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62D1ED8-6370-A087-7769-3B7E38B81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000"/>
            <a:stretch/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DB2B6E15-6016-B647-5890-1F1875791339}"/>
              </a:ext>
            </a:extLst>
          </p:cNvPr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8EC20765-6010-B862-6E61-B985769F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17218F1C-03A5-DFE4-9B71-8759C75ED210}"/>
                </a:ext>
              </a:extLst>
            </p:cNvPr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219F430D-97D7-286B-443B-DE15764EC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/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E4DAF602-D692-7DD0-5114-FBBE5CBC1D94}"/>
              </a:ext>
            </a:extLst>
          </p:cNvPr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F9383465-37E2-89E4-FDF1-46E9ED974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96BD17B0-0530-BD17-9136-FA634DA289E9}"/>
                </a:ext>
              </a:extLst>
            </p:cNvPr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24FB4D53-3BED-92BE-14EA-8D13B1014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9635" b="9635"/>
            <a:stretch/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F14CB760-C6C0-9D3A-84BD-BCE7E4DB999D}"/>
              </a:ext>
            </a:extLst>
          </p:cNvPr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58BD74DB-3553-0474-97C7-20535ECD2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1B6E7980-C0E5-4AD0-6A08-D8BD22679D74}"/>
                </a:ext>
              </a:extLst>
            </p:cNvPr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409ABE84-90DF-AFE0-0AF6-816B1C06A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19573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7ED5978-1B21-49D2-90AE-DC30CB3C2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31204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11057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contact@dtaamerica.com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90910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70762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52 625 152 3176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7D8800E-2C14-5A6A-6058-A785FB2A98F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3000"/>
                    </a14:imgEffect>
                    <a14:imgEffect>
                      <a14:saturation sat="33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900334" y="538725"/>
            <a:ext cx="10516828" cy="2880597"/>
            <a:chOff x="1140599" y="538725"/>
            <a:chExt cx="9910801" cy="2880597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57040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creemos que es posible incrementar la productividad sin excesos en el consumo de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Producto sencillo,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de todos tus sistemas de riego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desde la palma de la mano.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5909" y="538725"/>
              <a:ext cx="2999492" cy="798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3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998E65CA-4E79-AB3D-57FE-33BC60202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2FBFA64-F855-2669-BB47-9A70677B62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215" y="5203865"/>
            <a:ext cx="2403277" cy="1184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CD56422-6A62-A6DE-4263-FE169D8A79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86" y="4610629"/>
            <a:ext cx="2024479" cy="1186472"/>
          </a:xfrm>
          <a:prstGeom prst="rect">
            <a:avLst/>
          </a:prstGeom>
        </p:spPr>
      </p:pic>
      <p:pic>
        <p:nvPicPr>
          <p:cNvPr id="1030" name="Picture 6" descr="Inteligencia artificial y apps para predecir la producción de cultivos">
            <a:extLst>
              <a:ext uri="{FF2B5EF4-FFF2-40B4-BE49-F238E27FC236}">
                <a16:creationId xmlns:a16="http://schemas.microsoft.com/office/drawing/2014/main" id="{58F4EB54-3939-0F05-E3E6-21740CD0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817" y="4421139"/>
            <a:ext cx="2969986" cy="1967542"/>
          </a:xfrm>
          <a:prstGeom prst="rect">
            <a:avLst/>
          </a:prstGeom>
          <a:ln>
            <a:noFill/>
          </a:ln>
          <a:effectLst>
            <a:softEdge rad="26834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832309E2-CD75-3619-4805-5402B01C9306}"/>
              </a:ext>
            </a:extLst>
          </p:cNvPr>
          <p:cNvGrpSpPr/>
          <p:nvPr/>
        </p:nvGrpSpPr>
        <p:grpSpPr>
          <a:xfrm>
            <a:off x="-66665" y="-18108"/>
            <a:ext cx="5352732" cy="1261844"/>
            <a:chOff x="-66665" y="-18108"/>
            <a:chExt cx="5352732" cy="1261844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97135DF1-6672-0A7D-A9E7-33C243D2AE1B}"/>
                </a:ext>
              </a:extLst>
            </p:cNvPr>
            <p:cNvGrpSpPr/>
            <p:nvPr/>
          </p:nvGrpSpPr>
          <p:grpSpPr>
            <a:xfrm>
              <a:off x="-66665" y="-18108"/>
              <a:ext cx="5352732" cy="1261844"/>
              <a:chOff x="-66665" y="-18108"/>
              <a:chExt cx="5352732" cy="1261844"/>
            </a:xfrm>
          </p:grpSpPr>
          <p:sp>
            <p:nvSpPr>
              <p:cNvPr id="27" name="Google Shape;124;p6">
                <a:extLst>
                  <a:ext uri="{FF2B5EF4-FFF2-40B4-BE49-F238E27FC236}">
                    <a16:creationId xmlns:a16="http://schemas.microsoft.com/office/drawing/2014/main" id="{1E2C8FA4-E2F5-BCF9-96AC-498D2B9B5EEB}"/>
                  </a:ext>
                </a:extLst>
              </p:cNvPr>
              <p:cNvSpPr txBox="1"/>
              <p:nvPr/>
            </p:nvSpPr>
            <p:spPr>
              <a:xfrm>
                <a:off x="102890" y="-18108"/>
                <a:ext cx="5183177" cy="126184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  <a:t>Nuestra solución</a:t>
                </a:r>
                <a:b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</a:br>
                <a:endParaRPr lang="es-MX" sz="40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endParaRPr>
              </a:p>
            </p:txBody>
          </p:sp>
          <p:cxnSp>
            <p:nvCxnSpPr>
              <p:cNvPr id="28" name="Google Shape;125;p6">
                <a:extLst>
                  <a:ext uri="{FF2B5EF4-FFF2-40B4-BE49-F238E27FC236}">
                    <a16:creationId xmlns:a16="http://schemas.microsoft.com/office/drawing/2014/main" id="{246B35F4-EDA9-68C7-B924-8F2717391D69}"/>
                  </a:ext>
                </a:extLst>
              </p:cNvPr>
              <p:cNvCxnSpPr/>
              <p:nvPr/>
            </p:nvCxnSpPr>
            <p:spPr>
              <a:xfrm rot="5400000">
                <a:off x="2021339" y="-1504132"/>
                <a:ext cx="0" cy="417600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15E21"/>
                </a:solidFill>
                <a:prstDash val="dot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</p:grp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50B0D217-4CA4-8FFF-380B-107359B36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168" y="495194"/>
              <a:ext cx="2663955" cy="709305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F89367E-BDFD-7322-209F-82A01FB87AA7}"/>
              </a:ext>
            </a:extLst>
          </p:cNvPr>
          <p:cNvGrpSpPr/>
          <p:nvPr/>
        </p:nvGrpSpPr>
        <p:grpSpPr>
          <a:xfrm>
            <a:off x="761870" y="1465766"/>
            <a:ext cx="10738467" cy="2638887"/>
            <a:chOff x="761870" y="1465766"/>
            <a:chExt cx="10738467" cy="2638887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17EC83CE-E1FD-0387-7CE0-B0F52DEA911A}"/>
                </a:ext>
              </a:extLst>
            </p:cNvPr>
            <p:cNvGrpSpPr/>
            <p:nvPr/>
          </p:nvGrpSpPr>
          <p:grpSpPr>
            <a:xfrm>
              <a:off x="5416026" y="1971933"/>
              <a:ext cx="1676400" cy="1605303"/>
              <a:chOff x="1616731" y="1472725"/>
              <a:chExt cx="4950705" cy="4740744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C56ACB74-2C51-E47A-1A4F-58B68F995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907819">
                <a:off x="4298988" y="1598950"/>
                <a:ext cx="2268448" cy="4612295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5BC7AF9B-CFB0-F1DA-1F8A-893FD1B7F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8055" y="1472725"/>
                <a:ext cx="2213138" cy="4621499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1C241D11-FF1D-6607-15F9-3762BB3D5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0619050">
                <a:off x="1616731" y="1603777"/>
                <a:ext cx="2231914" cy="46096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3" name="Cruz 12">
              <a:extLst>
                <a:ext uri="{FF2B5EF4-FFF2-40B4-BE49-F238E27FC236}">
                  <a16:creationId xmlns:a16="http://schemas.microsoft.com/office/drawing/2014/main" id="{935CD499-C3A6-EBC9-F679-AC21642B2F3A}"/>
                </a:ext>
              </a:extLst>
            </p:cNvPr>
            <p:cNvSpPr/>
            <p:nvPr/>
          </p:nvSpPr>
          <p:spPr>
            <a:xfrm>
              <a:off x="3851004" y="2436860"/>
              <a:ext cx="626583" cy="644668"/>
            </a:xfrm>
            <a:prstGeom prst="plus">
              <a:avLst>
                <a:gd name="adj" fmla="val 39009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Cruz 13">
              <a:extLst>
                <a:ext uri="{FF2B5EF4-FFF2-40B4-BE49-F238E27FC236}">
                  <a16:creationId xmlns:a16="http://schemas.microsoft.com/office/drawing/2014/main" id="{99D12FC6-1A7E-D026-6A0F-02DFA828143D}"/>
                </a:ext>
              </a:extLst>
            </p:cNvPr>
            <p:cNvSpPr/>
            <p:nvPr/>
          </p:nvSpPr>
          <p:spPr>
            <a:xfrm>
              <a:off x="8020528" y="2452251"/>
              <a:ext cx="626583" cy="644668"/>
            </a:xfrm>
            <a:prstGeom prst="plus">
              <a:avLst>
                <a:gd name="adj" fmla="val 39009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3658D82-78C6-80B1-66BA-40CE5DA1B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2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7504" y="2128234"/>
              <a:ext cx="1446613" cy="1446612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1D2EF2E-B840-D84E-8845-04B9660FBD93}"/>
                </a:ext>
              </a:extLst>
            </p:cNvPr>
            <p:cNvSpPr txBox="1"/>
            <p:nvPr/>
          </p:nvSpPr>
          <p:spPr>
            <a:xfrm>
              <a:off x="761870" y="3796876"/>
              <a:ext cx="10738467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tabLst>
                  <a:tab pos="4352925" algn="l"/>
                  <a:tab pos="8748713" algn="l"/>
                </a:tabLst>
              </a:pPr>
              <a:r>
                <a:rPr lang="es-MX" sz="14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EQUIPAMIENTO DE AUTOMATIZACIÓN	APLICACIÓN MONITOREO Y CONTROL	INTELIGENCIA ARTIFICIAL</a:t>
              </a:r>
              <a:endParaRPr lang="es-MX" b="1" dirty="0"/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62CEF70D-108B-518D-B270-6A3D22D93243}"/>
                </a:ext>
              </a:extLst>
            </p:cNvPr>
            <p:cNvGrpSpPr/>
            <p:nvPr/>
          </p:nvGrpSpPr>
          <p:grpSpPr>
            <a:xfrm>
              <a:off x="784347" y="1465766"/>
              <a:ext cx="2253384" cy="2499579"/>
              <a:chOff x="784347" y="1465766"/>
              <a:chExt cx="2253384" cy="2499579"/>
            </a:xfrm>
          </p:grpSpPr>
          <p:grpSp>
            <p:nvGrpSpPr>
              <p:cNvPr id="4" name="Grupo 3">
                <a:extLst>
                  <a:ext uri="{FF2B5EF4-FFF2-40B4-BE49-F238E27FC236}">
                    <a16:creationId xmlns:a16="http://schemas.microsoft.com/office/drawing/2014/main" id="{5032F519-B0D6-BCF0-5CB9-52FC26C81489}"/>
                  </a:ext>
                </a:extLst>
              </p:cNvPr>
              <p:cNvGrpSpPr/>
              <p:nvPr/>
            </p:nvGrpSpPr>
            <p:grpSpPr>
              <a:xfrm>
                <a:off x="784347" y="1465766"/>
                <a:ext cx="2253384" cy="2499579"/>
                <a:chOff x="259793" y="828412"/>
                <a:chExt cx="5260163" cy="5834865"/>
              </a:xfrm>
            </p:grpSpPr>
            <p:pic>
              <p:nvPicPr>
                <p:cNvPr id="6" name="Imagen 5">
                  <a:extLst>
                    <a:ext uri="{FF2B5EF4-FFF2-40B4-BE49-F238E27FC236}">
                      <a16:creationId xmlns:a16="http://schemas.microsoft.com/office/drawing/2014/main" id="{31C5AC51-500D-B868-65E5-8B7DE067E2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51614" r="49213"/>
                <a:stretch/>
              </p:blipFill>
              <p:spPr>
                <a:xfrm>
                  <a:off x="259793" y="4435679"/>
                  <a:ext cx="5260163" cy="2227598"/>
                </a:xfrm>
                <a:prstGeom prst="rect">
                  <a:avLst/>
                </a:prstGeom>
              </p:spPr>
            </p:pic>
            <p:pic>
              <p:nvPicPr>
                <p:cNvPr id="3" name="Imagen 2">
                  <a:extLst>
                    <a:ext uri="{FF2B5EF4-FFF2-40B4-BE49-F238E27FC236}">
                      <a16:creationId xmlns:a16="http://schemas.microsoft.com/office/drawing/2014/main" id="{239100D7-2990-CC68-584A-D8B50EB057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50633" t="12412" r="7503" b="9100"/>
                <a:stretch/>
              </p:blipFill>
              <p:spPr>
                <a:xfrm>
                  <a:off x="957348" y="828412"/>
                  <a:ext cx="4328719" cy="3607267"/>
                </a:xfrm>
                <a:prstGeom prst="rect">
                  <a:avLst/>
                </a:prstGeom>
              </p:spPr>
            </p:pic>
          </p:grpSp>
          <p:pic>
            <p:nvPicPr>
              <p:cNvPr id="2" name="Imagen 1">
                <a:extLst>
                  <a:ext uri="{FF2B5EF4-FFF2-40B4-BE49-F238E27FC236}">
                    <a16:creationId xmlns:a16="http://schemas.microsoft.com/office/drawing/2014/main" id="{95374DEF-3149-F86A-AB0B-0B870E55D9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15539" t="19415" r="20866" b="25042"/>
              <a:stretch/>
            </p:blipFill>
            <p:spPr>
              <a:xfrm rot="20582757">
                <a:off x="861807" y="2986590"/>
                <a:ext cx="748361" cy="64280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pic>
        <p:nvPicPr>
          <p:cNvPr id="17" name="Picture 2" descr="Control remoto universal de TV para LG, Samsung, TCL, Philips, Vizio,  Sharp, Sony, Panasonic, Sanyo, Insignia, Toshiba y otras marcas LCD LED 3D  HDTV Smart TV Control remoto : Amazon.com.mx: Electrónicos">
            <a:extLst>
              <a:ext uri="{FF2B5EF4-FFF2-40B4-BE49-F238E27FC236}">
                <a16:creationId xmlns:a16="http://schemas.microsoft.com/office/drawing/2014/main" id="{1E4F6B0A-EDDB-DC38-EBF7-610050759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 r="38617"/>
          <a:stretch/>
        </p:blipFill>
        <p:spPr bwMode="auto">
          <a:xfrm rot="1883093">
            <a:off x="5723107" y="4223685"/>
            <a:ext cx="745783" cy="229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ímbolo &quot;No permitido&quot; 29">
            <a:extLst>
              <a:ext uri="{FF2B5EF4-FFF2-40B4-BE49-F238E27FC236}">
                <a16:creationId xmlns:a16="http://schemas.microsoft.com/office/drawing/2014/main" id="{D1536371-7ECE-339A-58C3-981130FF16A6}"/>
              </a:ext>
            </a:extLst>
          </p:cNvPr>
          <p:cNvSpPr/>
          <p:nvPr/>
        </p:nvSpPr>
        <p:spPr>
          <a:xfrm>
            <a:off x="5578480" y="4824801"/>
            <a:ext cx="1054697" cy="1054697"/>
          </a:xfrm>
          <a:prstGeom prst="noSmoking">
            <a:avLst>
              <a:gd name="adj" fmla="val 1351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43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AEF6CDA-954C-E503-060B-857BE73E72F2}"/>
              </a:ext>
            </a:extLst>
          </p:cNvPr>
          <p:cNvSpPr txBox="1"/>
          <p:nvPr/>
        </p:nvSpPr>
        <p:spPr>
          <a:xfrm flipH="1">
            <a:off x="628819" y="1498744"/>
            <a:ext cx="110481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MX" sz="4400" b="1" dirty="0">
                <a:solidFill>
                  <a:srgbClr val="115E21"/>
                </a:solidFill>
                <a:latin typeface="Agency FB" panose="020B0503020202020204" pitchFamily="34" charset="0"/>
              </a:rPr>
              <a:t>¿Qué convierte a                                     en una propuesta atractiva sobre sus competidores?</a:t>
            </a:r>
          </a:p>
          <a:p>
            <a:pPr marL="1830388" indent="-601663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Asistido por Inteligencia Artificial.</a:t>
            </a:r>
          </a:p>
          <a:p>
            <a:pPr marL="1830388" indent="-601663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Alto nivel de integración.</a:t>
            </a:r>
          </a:p>
          <a:p>
            <a:pPr marL="1830388" indent="-601663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Adaptación a las necesidades del productor.</a:t>
            </a:r>
          </a:p>
          <a:p>
            <a:pPr marL="1830388" indent="-601663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Asesorías y acompañamiento al productor.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F5B97E-766F-93A6-4118-F367DA306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4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4952" y="1294710"/>
            <a:ext cx="4397358" cy="117084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B151FF8A-1269-8403-5663-A049D55580F7}"/>
              </a:ext>
            </a:extLst>
          </p:cNvPr>
          <p:cNvGrpSpPr/>
          <p:nvPr/>
        </p:nvGrpSpPr>
        <p:grpSpPr>
          <a:xfrm>
            <a:off x="-66665" y="-18108"/>
            <a:ext cx="5352732" cy="1261844"/>
            <a:chOff x="-66665" y="-18108"/>
            <a:chExt cx="5352732" cy="1261844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F5D42A3D-256D-6DB9-B49B-3764ACF9FB58}"/>
                </a:ext>
              </a:extLst>
            </p:cNvPr>
            <p:cNvGrpSpPr/>
            <p:nvPr/>
          </p:nvGrpSpPr>
          <p:grpSpPr>
            <a:xfrm>
              <a:off x="-66665" y="-18108"/>
              <a:ext cx="5352732" cy="1261844"/>
              <a:chOff x="-66665" y="-18108"/>
              <a:chExt cx="5352732" cy="1261844"/>
            </a:xfrm>
          </p:grpSpPr>
          <p:sp>
            <p:nvSpPr>
              <p:cNvPr id="12" name="Google Shape;124;p6">
                <a:extLst>
                  <a:ext uri="{FF2B5EF4-FFF2-40B4-BE49-F238E27FC236}">
                    <a16:creationId xmlns:a16="http://schemas.microsoft.com/office/drawing/2014/main" id="{4FFBE43A-FEC1-A0BF-6626-04A879677E36}"/>
                  </a:ext>
                </a:extLst>
              </p:cNvPr>
              <p:cNvSpPr txBox="1"/>
              <p:nvPr/>
            </p:nvSpPr>
            <p:spPr>
              <a:xfrm>
                <a:off x="102890" y="-18108"/>
                <a:ext cx="5183177" cy="126184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  <a:t>Nuestra solución</a:t>
                </a:r>
                <a:b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</a:br>
                <a:endParaRPr lang="es-MX" sz="40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endParaRPr>
              </a:p>
            </p:txBody>
          </p:sp>
          <p:cxnSp>
            <p:nvCxnSpPr>
              <p:cNvPr id="13" name="Google Shape;125;p6">
                <a:extLst>
                  <a:ext uri="{FF2B5EF4-FFF2-40B4-BE49-F238E27FC236}">
                    <a16:creationId xmlns:a16="http://schemas.microsoft.com/office/drawing/2014/main" id="{9A6E8AF8-34D3-EE64-C31B-6CCC09A54BA2}"/>
                  </a:ext>
                </a:extLst>
              </p:cNvPr>
              <p:cNvCxnSpPr/>
              <p:nvPr/>
            </p:nvCxnSpPr>
            <p:spPr>
              <a:xfrm rot="5400000">
                <a:off x="2021339" y="-1504132"/>
                <a:ext cx="0" cy="417600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15E21"/>
                </a:solidFill>
                <a:prstDash val="dot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</p:grp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4E81D47-BDAE-65D2-9392-A48D2B60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168" y="495194"/>
              <a:ext cx="2663955" cy="709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01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79D870CB-F572-78E2-5B80-7F022E6E5D64}"/>
              </a:ext>
            </a:extLst>
          </p:cNvPr>
          <p:cNvGrpSpPr/>
          <p:nvPr/>
        </p:nvGrpSpPr>
        <p:grpSpPr>
          <a:xfrm>
            <a:off x="725033" y="903975"/>
            <a:ext cx="10539337" cy="5702638"/>
            <a:chOff x="725033" y="944316"/>
            <a:chExt cx="10539337" cy="5702638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DE9ADF8E-07F3-D90E-51A8-F7FA1FAECF86}"/>
                </a:ext>
              </a:extLst>
            </p:cNvPr>
            <p:cNvGrpSpPr/>
            <p:nvPr/>
          </p:nvGrpSpPr>
          <p:grpSpPr>
            <a:xfrm>
              <a:off x="4292856" y="944316"/>
              <a:ext cx="6929368" cy="5329813"/>
              <a:chOff x="4408416" y="583635"/>
              <a:chExt cx="6929368" cy="5329813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E48E53D5-37B7-BFC2-6DDC-33AE324347CD}"/>
                  </a:ext>
                </a:extLst>
              </p:cNvPr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>
                  <a:extLst>
                    <a:ext uri="{FF2B5EF4-FFF2-40B4-BE49-F238E27FC236}">
                      <a16:creationId xmlns:a16="http://schemas.microsoft.com/office/drawing/2014/main" id="{E26F872A-A86A-C4BA-C099-DDFB1AA080E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>
                  <a:extLst>
                    <a:ext uri="{FF2B5EF4-FFF2-40B4-BE49-F238E27FC236}">
                      <a16:creationId xmlns:a16="http://schemas.microsoft.com/office/drawing/2014/main" id="{A63B35B6-064A-E64C-AB91-079F45C7C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8ADD558-EFE8-A0B3-C878-2B0736717804}"/>
                  </a:ext>
                </a:extLst>
              </p:cNvPr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>
                  <a:extLst>
                    <a:ext uri="{FF2B5EF4-FFF2-40B4-BE49-F238E27FC236}">
                      <a16:creationId xmlns:a16="http://schemas.microsoft.com/office/drawing/2014/main" id="{8B4C4485-DAE6-CB59-A4AA-6763404BD0B6}"/>
                    </a:ext>
                  </a:extLst>
                </p:cNvPr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>
                    <a:extLst>
                      <a:ext uri="{FF2B5EF4-FFF2-40B4-BE49-F238E27FC236}">
                        <a16:creationId xmlns:a16="http://schemas.microsoft.com/office/drawing/2014/main" id="{467FA5A7-D189-7AB4-B792-44B45061F2E2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>
                    <a:extLst>
                      <a:ext uri="{FF2B5EF4-FFF2-40B4-BE49-F238E27FC236}">
                        <a16:creationId xmlns:a16="http://schemas.microsoft.com/office/drawing/2014/main" id="{87DFF4D8-95DC-5366-5045-A44C465DF4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>
                  <a:extLst>
                    <a:ext uri="{FF2B5EF4-FFF2-40B4-BE49-F238E27FC236}">
                      <a16:creationId xmlns:a16="http://schemas.microsoft.com/office/drawing/2014/main" id="{A53093B1-65DD-8E08-67A2-F50D41DF38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0099970A-177D-E9F2-6173-2249AC406A94}"/>
                  </a:ext>
                </a:extLst>
              </p:cNvPr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>
                  <a:extLst>
                    <a:ext uri="{FF2B5EF4-FFF2-40B4-BE49-F238E27FC236}">
                      <a16:creationId xmlns:a16="http://schemas.microsoft.com/office/drawing/2014/main" id="{D69A038B-4252-C319-F409-730206222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>
                  <a:extLst>
                    <a:ext uri="{FF2B5EF4-FFF2-40B4-BE49-F238E27FC236}">
                      <a16:creationId xmlns:a16="http://schemas.microsoft.com/office/drawing/2014/main" id="{6BD6D323-9EA5-D16C-C707-E0A37191B6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68605636-53FB-DD13-ABE3-B7415A5A6599}"/>
                  </a:ext>
                </a:extLst>
              </p:cNvPr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>
                  <a:extLst>
                    <a:ext uri="{FF2B5EF4-FFF2-40B4-BE49-F238E27FC236}">
                      <a16:creationId xmlns:a16="http://schemas.microsoft.com/office/drawing/2014/main" id="{7DA41542-B088-7697-F790-76F8E1D05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>
                  <a:extLst>
                    <a:ext uri="{FF2B5EF4-FFF2-40B4-BE49-F238E27FC236}">
                      <a16:creationId xmlns:a16="http://schemas.microsoft.com/office/drawing/2014/main" id="{9CE1989F-4935-8393-09B1-073F77E3C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C363F796-574F-FC63-7041-F4056F6743BA}"/>
                  </a:ext>
                </a:extLst>
              </p:cNvPr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>
                  <a:extLst>
                    <a:ext uri="{FF2B5EF4-FFF2-40B4-BE49-F238E27FC236}">
                      <a16:creationId xmlns:a16="http://schemas.microsoft.com/office/drawing/2014/main" id="{CECB187D-E73B-A966-3C5D-FE498AC4A2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saturation sat="0"/>
                          </a14:imgEffect>
                          <a14:imgEffect>
                            <a14:brightnessContrast bright="-2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>
                  <a:extLst>
                    <a:ext uri="{FF2B5EF4-FFF2-40B4-BE49-F238E27FC236}">
                      <a16:creationId xmlns:a16="http://schemas.microsoft.com/office/drawing/2014/main" id="{67FC1D74-CD41-C9F6-9BAE-FBFC2101B711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18" cstate="screen">
                  <a:alphaModFix/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47A1CF5-89E8-A13E-96F4-1FE79E771FA3}"/>
                  </a:ext>
                </a:extLst>
              </p:cNvPr>
              <p:cNvSpPr txBox="1"/>
              <p:nvPr/>
            </p:nvSpPr>
            <p:spPr>
              <a:xfrm>
                <a:off x="4408416" y="1987064"/>
                <a:ext cx="2018241" cy="2746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/>
                    <a:sym typeface="Arial"/>
                  </a:rPr>
                  <a:t>¿Dónde?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/>
                    <a:sym typeface="Arial"/>
                  </a:rPr>
                  <a:t>¿Cuándo?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/>
                  </a:rPr>
                  <a:t>¿Cuánto?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31A017A1-6D06-BAEA-92AD-A63116F6BB50}"/>
                  </a:ext>
                </a:extLst>
              </p:cNvPr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>
                  <a:extLst>
                    <a:ext uri="{FF2B5EF4-FFF2-40B4-BE49-F238E27FC236}">
                      <a16:creationId xmlns:a16="http://schemas.microsoft.com/office/drawing/2014/main" id="{6399C2E2-4EC7-0BF5-21C6-9FB501828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>
                  <a:extLst>
                    <a:ext uri="{FF2B5EF4-FFF2-40B4-BE49-F238E27FC236}">
                      <a16:creationId xmlns:a16="http://schemas.microsoft.com/office/drawing/2014/main" id="{FEBCEF2E-8DB0-EF42-A5ED-EC892568F6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>
                  <a:extLst>
                    <a:ext uri="{FF2B5EF4-FFF2-40B4-BE49-F238E27FC236}">
                      <a16:creationId xmlns:a16="http://schemas.microsoft.com/office/drawing/2014/main" id="{0FE02CB1-E0FB-32A8-A527-DF3339F60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>
                <a:extLst>
                  <a:ext uri="{FF2B5EF4-FFF2-40B4-BE49-F238E27FC236}">
                    <a16:creationId xmlns:a16="http://schemas.microsoft.com/office/drawing/2014/main" id="{4EF51800-D0AA-D219-8165-31A86137BF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>
                <a:extLst>
                  <a:ext uri="{FF2B5EF4-FFF2-40B4-BE49-F238E27FC236}">
                    <a16:creationId xmlns:a16="http://schemas.microsoft.com/office/drawing/2014/main" id="{0287727D-E8A9-8426-231D-6933BD49F8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>
                <a:extLst>
                  <a:ext uri="{FF2B5EF4-FFF2-40B4-BE49-F238E27FC236}">
                    <a16:creationId xmlns:a16="http://schemas.microsoft.com/office/drawing/2014/main" id="{D677C328-0EC1-8110-E7B6-5E27368EC9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43B07FF4-4A4E-4602-482E-47451285CB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8255DA6C-BD5A-8A16-D937-A6197F68538C}"/>
                  </a:ext>
                </a:extLst>
              </p:cNvPr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36299A3F-C855-F9F4-E551-3669B4088726}"/>
                  </a:ext>
                </a:extLst>
              </p:cNvPr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>
                <a:extLst>
                  <a:ext uri="{FF2B5EF4-FFF2-40B4-BE49-F238E27FC236}">
                    <a16:creationId xmlns:a16="http://schemas.microsoft.com/office/drawing/2014/main" id="{A62CE882-E7A3-61A2-2430-2A5797AB198A}"/>
                  </a:ext>
                </a:extLst>
              </p:cNvPr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>
                <a:extLst>
                  <a:ext uri="{FF2B5EF4-FFF2-40B4-BE49-F238E27FC236}">
                    <a16:creationId xmlns:a16="http://schemas.microsoft.com/office/drawing/2014/main" id="{6EB503C9-D67C-D59A-B984-F450ABB6A5D9}"/>
                  </a:ext>
                </a:extLst>
              </p:cNvPr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>
                <a:extLst>
                  <a:ext uri="{FF2B5EF4-FFF2-40B4-BE49-F238E27FC236}">
                    <a16:creationId xmlns:a16="http://schemas.microsoft.com/office/drawing/2014/main" id="{0A7C57E4-EC96-005D-6D0F-E38F97616AF6}"/>
                  </a:ext>
                </a:extLst>
              </p:cNvPr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7A1917EE-0191-54A4-190B-B3DC9E65826E}"/>
                  </a:ext>
                </a:extLst>
              </p:cNvPr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>
                  <a:extLst>
                    <a:ext uri="{FF2B5EF4-FFF2-40B4-BE49-F238E27FC236}">
                      <a16:creationId xmlns:a16="http://schemas.microsoft.com/office/drawing/2014/main" id="{56585DAB-5CDA-55DE-DA2A-F70952644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>
                  <a:extLst>
                    <a:ext uri="{FF2B5EF4-FFF2-40B4-BE49-F238E27FC236}">
                      <a16:creationId xmlns:a16="http://schemas.microsoft.com/office/drawing/2014/main" id="{8011935F-F310-039F-3C0D-18B2CE3E83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>
                  <a:extLst>
                    <a:ext uri="{FF2B5EF4-FFF2-40B4-BE49-F238E27FC236}">
                      <a16:creationId xmlns:a16="http://schemas.microsoft.com/office/drawing/2014/main" id="{CA398EDA-3FB8-49E8-B89E-FE7A92B05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48DDB7BC-664A-8B36-0F10-122F1D634434}"/>
                </a:ext>
              </a:extLst>
            </p:cNvPr>
            <p:cNvGrpSpPr/>
            <p:nvPr/>
          </p:nvGrpSpPr>
          <p:grpSpPr>
            <a:xfrm>
              <a:off x="725033" y="2971766"/>
              <a:ext cx="3568177" cy="1661018"/>
              <a:chOff x="463555" y="2820326"/>
              <a:chExt cx="3568177" cy="1661018"/>
            </a:xfrm>
          </p:grpSpPr>
          <p:sp>
            <p:nvSpPr>
              <p:cNvPr id="66" name="Google Shape;194;p9">
                <a:extLst>
                  <a:ext uri="{FF2B5EF4-FFF2-40B4-BE49-F238E27FC236}">
                    <a16:creationId xmlns:a16="http://schemas.microsoft.com/office/drawing/2014/main" id="{751FC902-EC5A-0B18-E519-31B0FB95B0ED}"/>
                  </a:ext>
                </a:extLst>
              </p:cNvPr>
              <p:cNvSpPr txBox="1"/>
              <p:nvPr/>
            </p:nvSpPr>
            <p:spPr>
              <a:xfrm>
                <a:off x="532489" y="2884830"/>
                <a:ext cx="3352007" cy="15696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R="0" lvl="0"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b="1" u="sng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/>
                    <a:cs typeface="Arial Black"/>
                    <a:sym typeface="Arial Black"/>
                  </a:rPr>
                  <a:t>        DECISIONES BASADAS EN:</a:t>
                </a:r>
              </a:p>
              <a:p>
                <a:pPr marL="227013" marR="0" lvl="0" indent="-227013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/>
                    <a:cs typeface="Arial Black"/>
                    <a:sym typeface="Arial Black"/>
                  </a:rPr>
                  <a:t>ANÁLISIS NUTRICIONAL (N, P, K, CE, pH)</a:t>
                </a:r>
              </a:p>
              <a:p>
                <a:pPr marL="227013" indent="-227013" algn="r"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/>
                    <a:cs typeface="Arial Black"/>
                    <a:sym typeface="Arial Black"/>
                  </a:rPr>
                  <a:t>MEMORIA HISTÓRICA DEL CAMPO</a:t>
                </a:r>
              </a:p>
              <a:p>
                <a:pPr marL="227013" marR="0" lvl="0" indent="-227013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/>
                    <a:cs typeface="Arial Black"/>
                    <a:sym typeface="Arial Black"/>
                  </a:rPr>
                  <a:t>COMPOSICIÓN ESTRUCTURAL</a:t>
                </a:r>
              </a:p>
              <a:p>
                <a:pPr marL="227013" marR="0" lvl="0" indent="-227013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/>
                    <a:cs typeface="Arial Black"/>
                    <a:sym typeface="Arial Black"/>
                  </a:rPr>
                  <a:t>SALUD DE LOS CULTIVOS</a:t>
                </a:r>
                <a:endPara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/>
                  <a:cs typeface="Arial Black"/>
                  <a:sym typeface="Arial Black"/>
                </a:endParaRPr>
              </a:p>
            </p:txBody>
          </p:sp>
          <p:sp>
            <p:nvSpPr>
              <p:cNvPr id="67" name="Llaves 66">
                <a:extLst>
                  <a:ext uri="{FF2B5EF4-FFF2-40B4-BE49-F238E27FC236}">
                    <a16:creationId xmlns:a16="http://schemas.microsoft.com/office/drawing/2014/main" id="{97849DF7-4477-3825-DEC2-111856547402}"/>
                  </a:ext>
                </a:extLst>
              </p:cNvPr>
              <p:cNvSpPr/>
              <p:nvPr/>
            </p:nvSpPr>
            <p:spPr>
              <a:xfrm>
                <a:off x="463555" y="2820326"/>
                <a:ext cx="3568177" cy="1661018"/>
              </a:xfrm>
              <a:prstGeom prst="bracePair">
                <a:avLst>
                  <a:gd name="adj" fmla="val 4752"/>
                </a:avLst>
              </a:prstGeom>
              <a:ln>
                <a:solidFill>
                  <a:srgbClr val="115E2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926A010-259E-246D-6C39-B48482D375AD}"/>
                </a:ext>
              </a:extLst>
            </p:cNvPr>
            <p:cNvSpPr txBox="1"/>
            <p:nvPr/>
          </p:nvSpPr>
          <p:spPr>
            <a:xfrm>
              <a:off x="9963950" y="1645585"/>
              <a:ext cx="1300420" cy="5001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/>
                </a:rPr>
                <a:t>SUELO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/>
                </a:rPr>
                <a:t>SISTEMA DE RIEGO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/>
                </a:rPr>
                <a:t>METEOROLOGÍA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/>
                </a:rPr>
                <a:t>PRODUCTORES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56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>
            <a:extLst>
              <a:ext uri="{FF2B5EF4-FFF2-40B4-BE49-F238E27FC236}">
                <a16:creationId xmlns:a16="http://schemas.microsoft.com/office/drawing/2014/main" id="{0580C64F-5DAF-4498-B6AB-0AFF8F61C0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2825" y="2076989"/>
            <a:ext cx="2754086" cy="2761727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6A7AC92D-E835-46E3-82C1-45EF21FD7FA9}"/>
              </a:ext>
            </a:extLst>
          </p:cNvPr>
          <p:cNvGrpSpPr/>
          <p:nvPr/>
        </p:nvGrpSpPr>
        <p:grpSpPr>
          <a:xfrm>
            <a:off x="375920" y="4888865"/>
            <a:ext cx="8445687" cy="1442674"/>
            <a:chOff x="375920" y="4888865"/>
            <a:chExt cx="8445687" cy="1442674"/>
          </a:xfrm>
        </p:grpSpPr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B74F39A9-E9CC-417A-951F-791C55115354}"/>
                </a:ext>
              </a:extLst>
            </p:cNvPr>
            <p:cNvSpPr/>
            <p:nvPr/>
          </p:nvSpPr>
          <p:spPr>
            <a:xfrm>
              <a:off x="375920" y="4888865"/>
              <a:ext cx="8445687" cy="1421458"/>
            </a:xfrm>
            <a:prstGeom prst="roundRect">
              <a:avLst>
                <a:gd name="adj" fmla="val 8090"/>
              </a:avLst>
            </a:prstGeom>
            <a:solidFill>
              <a:srgbClr val="FFFFFF">
                <a:alpha val="69804"/>
              </a:srgb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rgbClr val="115E21"/>
                </a:solidFill>
              </a:endParaRPr>
            </a:p>
          </p:txBody>
        </p:sp>
        <p:sp>
          <p:nvSpPr>
            <p:cNvPr id="175" name="Google Shape;175;p8"/>
            <p:cNvSpPr txBox="1"/>
            <p:nvPr/>
          </p:nvSpPr>
          <p:spPr>
            <a:xfrm>
              <a:off x="504497" y="4946585"/>
              <a:ext cx="8317110" cy="13849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Arial Black"/>
                  <a:cs typeface="Arial Black"/>
                  <a:sym typeface="Arial Black"/>
                </a:rPr>
                <a:t>EFICIENCIA EN EL USO DE LOS RECURSOS NATURALES:</a:t>
              </a:r>
            </a:p>
            <a:p>
              <a:pPr marL="342900" indent="-342900" algn="r">
                <a:buFont typeface="Wingdings" panose="05000000000000000000" pitchFamily="2" charset="2"/>
                <a:buChar char="ü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  <a:sym typeface="Arial Black"/>
                </a:rPr>
                <a:t>PRODUCCIONES A LARGA, MEDIANA Y PEQUEÑA ESCALA</a:t>
              </a:r>
              <a:endParaRPr lang="es-MX" sz="2000" dirty="0">
                <a:solidFill>
                  <a:srgbClr val="115E21"/>
                </a:solidFill>
                <a:latin typeface="Agency FB" panose="020B0503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342900" lvl="0" indent="-342900" algn="r">
                <a:buFont typeface="Wingdings" panose="05000000000000000000" pitchFamily="2" charset="2"/>
                <a:buChar char="ü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  <a:ea typeface="Arial Black"/>
                  <a:cs typeface="Arial Black"/>
                  <a:sym typeface="Arial Black"/>
                </a:rPr>
                <a:t>INCREMENTO DE LA PRODUCTIVIDAD</a:t>
              </a:r>
              <a:endParaRPr lang="es-MX" sz="2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marL="342900" indent="-342900" algn="r"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rgbClr val="115E21"/>
                  </a:solidFill>
                  <a:latin typeface="Agency FB" panose="020B0503020202020204" pitchFamily="34" charset="0"/>
                  <a:ea typeface="Arial Black"/>
                  <a:cs typeface="Arial Black"/>
                  <a:sym typeface="Arial Black"/>
                </a:rPr>
                <a:t>OPTIMIZACIÓN DEL AGUA</a:t>
              </a:r>
              <a:endParaRPr lang="es-MX" sz="2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53" name="Google Shape;153;p8"/>
          <p:cNvSpPr/>
          <p:nvPr/>
        </p:nvSpPr>
        <p:spPr>
          <a:xfrm>
            <a:off x="175940" y="1514070"/>
            <a:ext cx="2567834" cy="430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115E21"/>
                </a:solidFill>
                <a:latin typeface="Agency FB" panose="020B0503020202020204" pitchFamily="34" charset="0"/>
                <a:ea typeface="Calibri"/>
                <a:cs typeface="Calibri"/>
                <a:sym typeface="Calibri"/>
              </a:rPr>
              <a:t>Movimiento continuo</a:t>
            </a:r>
          </a:p>
        </p:txBody>
      </p:sp>
      <p:sp>
        <p:nvSpPr>
          <p:cNvPr id="159" name="Google Shape;159;p8"/>
          <p:cNvSpPr/>
          <p:nvPr/>
        </p:nvSpPr>
        <p:spPr>
          <a:xfrm>
            <a:off x="6356697" y="1513699"/>
            <a:ext cx="2754086" cy="4311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MX" sz="2400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rPr>
              <a:t>Hidroponía | Jardinería</a:t>
            </a:r>
            <a:endParaRPr lang="es-MX" sz="2400" b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3179609" y="1514070"/>
            <a:ext cx="2791975" cy="430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rgbClr val="115E21"/>
                </a:solidFill>
                <a:latin typeface="Agency FB" panose="020B0503020202020204" pitchFamily="34" charset="0"/>
                <a:ea typeface="Calibri"/>
                <a:cs typeface="Calibri"/>
                <a:sym typeface="Calibri"/>
              </a:rPr>
              <a:t>Estacionarios</a:t>
            </a:r>
            <a:endParaRPr lang="es-MX" sz="2800" dirty="0">
              <a:solidFill>
                <a:srgbClr val="115E21"/>
              </a:solidFill>
              <a:latin typeface="Agency FB" panose="020B0503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8"/>
          <p:cNvPicPr preferRelativeResize="0"/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75940" y="2123772"/>
            <a:ext cx="2609215" cy="2609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" name="Google Shape;150;p8">
            <a:extLst>
              <a:ext uri="{FF2B5EF4-FFF2-40B4-BE49-F238E27FC236}">
                <a16:creationId xmlns:a16="http://schemas.microsoft.com/office/drawing/2014/main" id="{109D72FC-5B1E-4AE0-A91F-269905F40622}"/>
              </a:ext>
            </a:extLst>
          </p:cNvPr>
          <p:cNvSpPr/>
          <p:nvPr/>
        </p:nvSpPr>
        <p:spPr>
          <a:xfrm>
            <a:off x="200024" y="2133917"/>
            <a:ext cx="2589530" cy="259016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800">
              <a:solidFill>
                <a:srgbClr val="115E21"/>
              </a:solidFill>
              <a:latin typeface="Mistral" panose="03090702030407020403" pitchFamily="66" charset="0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50;p8">
            <a:extLst>
              <a:ext uri="{FF2B5EF4-FFF2-40B4-BE49-F238E27FC236}">
                <a16:creationId xmlns:a16="http://schemas.microsoft.com/office/drawing/2014/main" id="{7D4974E2-7B39-4CF2-A98C-13B79BC3EAB5}"/>
              </a:ext>
            </a:extLst>
          </p:cNvPr>
          <p:cNvSpPr/>
          <p:nvPr/>
        </p:nvSpPr>
        <p:spPr>
          <a:xfrm>
            <a:off x="6463331" y="2133917"/>
            <a:ext cx="2589530" cy="259016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800">
              <a:solidFill>
                <a:srgbClr val="115E21"/>
              </a:solidFill>
              <a:latin typeface="Mistral" panose="03090702030407020403" pitchFamily="66" charset="0"/>
              <a:ea typeface="Calibri"/>
              <a:cs typeface="Calibri"/>
              <a:sym typeface="Calibri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F91B635-EE80-4F6C-8138-E2E0A71398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59"/>
          <a:stretch/>
        </p:blipFill>
        <p:spPr>
          <a:xfrm>
            <a:off x="3293699" y="2081477"/>
            <a:ext cx="2677885" cy="2738963"/>
          </a:xfrm>
          <a:prstGeom prst="rect">
            <a:avLst/>
          </a:prstGeom>
        </p:spPr>
      </p:pic>
      <p:sp>
        <p:nvSpPr>
          <p:cNvPr id="42" name="Google Shape;150;p8">
            <a:extLst>
              <a:ext uri="{FF2B5EF4-FFF2-40B4-BE49-F238E27FC236}">
                <a16:creationId xmlns:a16="http://schemas.microsoft.com/office/drawing/2014/main" id="{D06E1172-63CA-4ADA-AF1A-935354F8002E}"/>
              </a:ext>
            </a:extLst>
          </p:cNvPr>
          <p:cNvSpPr/>
          <p:nvPr/>
        </p:nvSpPr>
        <p:spPr>
          <a:xfrm>
            <a:off x="3326357" y="2147108"/>
            <a:ext cx="2589530" cy="259016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800">
              <a:solidFill>
                <a:srgbClr val="115E21"/>
              </a:solidFill>
              <a:latin typeface="Mistral" panose="03090702030407020403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19D5B05A-0E5A-ED77-ACF4-4DF5A9AD3C6C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10" name="Google Shape;124;p6">
              <a:extLst>
                <a:ext uri="{FF2B5EF4-FFF2-40B4-BE49-F238E27FC236}">
                  <a16:creationId xmlns:a16="http://schemas.microsoft.com/office/drawing/2014/main" id="{65352A87-E4EC-312F-4A03-4A18F029CBCE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ALTO NIVEL DE INTEGRACIÓN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1" name="Google Shape;125;p6">
              <a:extLst>
                <a:ext uri="{FF2B5EF4-FFF2-40B4-BE49-F238E27FC236}">
                  <a16:creationId xmlns:a16="http://schemas.microsoft.com/office/drawing/2014/main" id="{50E07CD2-0F25-699C-538F-09D0B338BB08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B44950A8-53E1-4D14-CB23-643955BB4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E36E9-BD8B-3968-0864-D48EA9DB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BB18376-0978-5BF4-CB4A-C94BCD98D793}"/>
              </a:ext>
            </a:extLst>
          </p:cNvPr>
          <p:cNvGrpSpPr/>
          <p:nvPr/>
        </p:nvGrpSpPr>
        <p:grpSpPr>
          <a:xfrm>
            <a:off x="1026941" y="1257939"/>
            <a:ext cx="6590640" cy="5362184"/>
            <a:chOff x="1026941" y="1257939"/>
            <a:chExt cx="6590640" cy="5362184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F845ADF3-0F6E-B0B1-D0B5-C69716632DCC}"/>
                </a:ext>
              </a:extLst>
            </p:cNvPr>
            <p:cNvGrpSpPr/>
            <p:nvPr/>
          </p:nvGrpSpPr>
          <p:grpSpPr>
            <a:xfrm>
              <a:off x="1067434" y="1257939"/>
              <a:ext cx="6550147" cy="5362184"/>
              <a:chOff x="1067434" y="1314211"/>
              <a:chExt cx="6550147" cy="5362184"/>
            </a:xfrm>
          </p:grpSpPr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060051F-151F-903F-0AD4-7174B69D96C3}"/>
                  </a:ext>
                </a:extLst>
              </p:cNvPr>
              <p:cNvSpPr txBox="1"/>
              <p:nvPr/>
            </p:nvSpPr>
            <p:spPr>
              <a:xfrm>
                <a:off x="1603717" y="2429078"/>
                <a:ext cx="601386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713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66988" algn="l"/>
                    <a:tab pos="3865563" algn="l"/>
                    <a:tab pos="4967288" algn="l"/>
                    <a:tab pos="5106988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988" algn="l"/>
                    <a:tab pos="3865563" algn="l"/>
                    <a:tab pos="4967288" algn="l"/>
                    <a:tab pos="5106988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988" algn="l"/>
                    <a:tab pos="3865563" algn="l"/>
                    <a:tab pos="4967288" algn="l"/>
                    <a:tab pos="5106988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988" algn="l"/>
                    <a:tab pos="3865563" algn="l"/>
                    <a:tab pos="4967288" algn="l"/>
                    <a:tab pos="5106988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988" algn="l"/>
                    <a:tab pos="3865563" algn="l"/>
                    <a:tab pos="4967288" algn="l"/>
                    <a:tab pos="5106988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988" algn="l"/>
                    <a:tab pos="3865563" algn="l"/>
                    <a:tab pos="4967288" algn="l"/>
                    <a:tab pos="5106988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9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713" algn="l"/>
                    <a:tab pos="354330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FFC05B0A-E7E4-ECF0-D65C-7F3E9384B2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86" t="51811" r="50635" b="12721"/>
              <a:stretch/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3DBBB9AF-5DAD-5A0E-1F23-FAB11538B6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539" t="19415" r="20866" b="25042"/>
              <a:stretch/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9EAC4901-35A2-E482-922D-68BB332B9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EB86205A-4236-4D82-9CBB-82DD28BAC5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7D5CDF16-5B19-3905-8AB2-659696BE3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2537F5B7-EA4D-410F-EE5A-BF67A4060C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0051" t="13945" r="10071" b="7475"/>
              <a:stretch/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E96ECF5A-3F27-0FCF-17A3-B2E32B3AB4CB}"/>
                </a:ext>
              </a:extLst>
            </p:cNvPr>
            <p:cNvCxnSpPr>
              <a:cxnSpLocks/>
            </p:cNvCxnSpPr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6C1F3AF5-C6D7-3205-DB99-3F3F8097BD67}"/>
                </a:ext>
              </a:extLst>
            </p:cNvPr>
            <p:cNvCxnSpPr>
              <a:cxnSpLocks/>
            </p:cNvCxnSpPr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541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ASESORÍAS Y ACOMPAÑAMIENTO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4A61CE5-46C5-FB3A-7257-E9A6C7379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8310A06-CFDD-E6BB-EBFB-0C344A8D37AA}"/>
              </a:ext>
            </a:extLst>
          </p:cNvPr>
          <p:cNvSpPr txBox="1"/>
          <p:nvPr/>
        </p:nvSpPr>
        <p:spPr>
          <a:xfrm>
            <a:off x="3167796" y="1692361"/>
            <a:ext cx="5543505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Riego y uso eficiente del agua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Agrícola sostenible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de semillas de calidad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Análisis de seguridad de semilla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Manejo agroecológico de cultivos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Cursos y capacitaciones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BA6ADE-A8E8-812B-D580-D9F6E087DE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8073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17924</TotalTime>
  <Words>2873</Words>
  <Application>Microsoft Macintosh PowerPoint</Application>
  <PresentationFormat>Panorámica</PresentationFormat>
  <Paragraphs>410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5" baseType="lpstr">
      <vt:lpstr>Agency FB</vt:lpstr>
      <vt:lpstr>Century Gothic</vt:lpstr>
      <vt:lpstr>Calibri</vt:lpstr>
      <vt:lpstr>Wingdings</vt:lpstr>
      <vt:lpstr>Segoe UI</vt:lpstr>
      <vt:lpstr>Mistral</vt:lpstr>
      <vt:lpstr>Quattrocento Sans</vt:lpstr>
      <vt:lpstr>Symbol</vt:lpstr>
      <vt:lpstr>Bradley Hand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Ernesto Santiesteban Toca</cp:lastModifiedBy>
  <cp:revision>287</cp:revision>
  <dcterms:created xsi:type="dcterms:W3CDTF">2019-10-25T01:32:00Z</dcterms:created>
  <dcterms:modified xsi:type="dcterms:W3CDTF">2024-01-22T00:52:29Z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